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82" r:id="rId9"/>
    <p:sldId id="274" r:id="rId10"/>
    <p:sldId id="275" r:id="rId11"/>
    <p:sldId id="276" r:id="rId12"/>
    <p:sldId id="277" r:id="rId13"/>
    <p:sldId id="278" r:id="rId14"/>
    <p:sldId id="279" r:id="rId15"/>
    <p:sldId id="294" r:id="rId16"/>
    <p:sldId id="296" r:id="rId17"/>
    <p:sldId id="283" r:id="rId18"/>
    <p:sldId id="284" r:id="rId19"/>
    <p:sldId id="285" r:id="rId20"/>
    <p:sldId id="289" r:id="rId21"/>
    <p:sldId id="297" r:id="rId22"/>
    <p:sldId id="291" r:id="rId23"/>
    <p:sldId id="293" r:id="rId24"/>
    <p:sldId id="295" r:id="rId2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250545-5F26-4EB6-BABA-0D51D5040E24}">
  <a:tblStyle styleId="{55250545-5F26-4EB6-BABA-0D51D5040E2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16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5711329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64586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22544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90465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0728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214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9736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1240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29742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8088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9289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2571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06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7160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標題投影片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直排標題及文字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9" name="幻燈片編號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134701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物件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兩項物件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比對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只有標題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含標題的內容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含標題的圖片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標題及直排文字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ts val="1400"/>
              <a:buNone/>
              <a:defRPr sz="1800"/>
            </a:lvl2pPr>
            <a:lvl3pPr lvl="2" indent="0">
              <a:spcBef>
                <a:spcPts val="0"/>
              </a:spcBef>
              <a:buSzPts val="1400"/>
              <a:buNone/>
              <a:defRPr sz="1800"/>
            </a:lvl3pPr>
            <a:lvl4pPr lvl="3" indent="0">
              <a:spcBef>
                <a:spcPts val="0"/>
              </a:spcBef>
              <a:buSzPts val="1400"/>
              <a:buNone/>
              <a:defRPr sz="1800"/>
            </a:lvl4pPr>
            <a:lvl5pPr lvl="4" indent="0">
              <a:spcBef>
                <a:spcPts val="0"/>
              </a:spcBef>
              <a:buSzPts val="1400"/>
              <a:buNone/>
              <a:defRPr sz="1800"/>
            </a:lvl5pPr>
            <a:lvl6pPr lvl="5" indent="0">
              <a:spcBef>
                <a:spcPts val="0"/>
              </a:spcBef>
              <a:buSzPts val="1400"/>
              <a:buNone/>
              <a:defRPr sz="1800"/>
            </a:lvl6pPr>
            <a:lvl7pPr lvl="6" indent="0">
              <a:spcBef>
                <a:spcPts val="0"/>
              </a:spcBef>
              <a:buSzPts val="1400"/>
              <a:buNone/>
              <a:defRPr sz="1800"/>
            </a:lvl7pPr>
            <a:lvl8pPr lvl="7" indent="0">
              <a:spcBef>
                <a:spcPts val="0"/>
              </a:spcBef>
              <a:buSzPts val="1400"/>
              <a:buNone/>
              <a:defRPr sz="1800"/>
            </a:lvl8pPr>
            <a:lvl9pPr lvl="8" indent="0">
              <a:spcBef>
                <a:spcPts val="0"/>
              </a:spcBef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zh-TW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zh-TW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ctrTitle"/>
          </p:nvPr>
        </p:nvSpPr>
        <p:spPr>
          <a:xfrm>
            <a:off x="743465" y="2769931"/>
            <a:ext cx="7772400" cy="87119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342900" algn="ctr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5400"/>
              <a:buFont typeface="Calibri"/>
              <a:buNone/>
            </a:pPr>
            <a:r>
              <a:rPr lang="zh-TW" sz="5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現代密碼  </a:t>
            </a:r>
            <a:r>
              <a:rPr lang="zh-TW" sz="243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快速入門篇</a:t>
            </a:r>
          </a:p>
        </p:txBody>
      </p:sp>
      <p:pic>
        <p:nvPicPr>
          <p:cNvPr id="91" name="Shape 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87565"/>
            <a:ext cx="9144000" cy="792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Shape 9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2232" y="4352253"/>
            <a:ext cx="2924432" cy="1949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02292" y="4609031"/>
            <a:ext cx="3063914" cy="182464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/>
        </p:nvSpPr>
        <p:spPr>
          <a:xfrm>
            <a:off x="172995" y="0"/>
            <a:ext cx="8219303" cy="96794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-38100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6000"/>
              <a:buFont typeface="Calibri"/>
              <a:buNone/>
            </a:pPr>
            <a:r>
              <a:rPr lang="zh-TW"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破密分析-</a:t>
            </a:r>
            <a:r>
              <a:rPr lang="zh-TW" sz="3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從古典密碼學到現代密碼學</a:t>
            </a:r>
          </a:p>
        </p:txBody>
      </p:sp>
      <p:sp>
        <p:nvSpPr>
          <p:cNvPr id="95" name="Shape 95"/>
          <p:cNvSpPr/>
          <p:nvPr/>
        </p:nvSpPr>
        <p:spPr>
          <a:xfrm>
            <a:off x="184666" y="6413503"/>
            <a:ext cx="4444999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Ron Rivest, Adi Shamir, and Leonard Adleman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Shape 277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62808" y="2227603"/>
            <a:ext cx="4283106" cy="2931065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非對稱式密碼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pic>
        <p:nvPicPr>
          <p:cNvPr id="279" name="Shape 27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581403" y="3336968"/>
            <a:ext cx="3297017" cy="321788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Shape 280"/>
          <p:cNvSpPr/>
          <p:nvPr/>
        </p:nvSpPr>
        <p:spPr>
          <a:xfrm>
            <a:off x="285010" y="1810389"/>
            <a:ext cx="5955475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https://en.wikipedia.org/wiki/Public-key_cryptography</a:t>
            </a:r>
          </a:p>
        </p:txBody>
      </p:sp>
      <p:pic>
        <p:nvPicPr>
          <p:cNvPr id="281" name="Shape 281" descr="https://upload.wikimedia.org/wikipedia/commons/thumb/3/32/Public-key-crypto-1.svg/250px-Public-key-crypto-1.svg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923711" y="113941"/>
            <a:ext cx="2954709" cy="29547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Shape 28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34303" y="5206550"/>
            <a:ext cx="3980242" cy="1557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非對稱式密碼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pic>
        <p:nvPicPr>
          <p:cNvPr id="288" name="Shape 288"/>
          <p:cNvPicPr preferRelativeResize="0"/>
          <p:nvPr/>
        </p:nvPicPr>
        <p:blipFill rotWithShape="1">
          <a:blip r:embed="rId3">
            <a:alphaModFix/>
          </a:blip>
          <a:srcRect l="54691" t="23516" r="2512" b="5685"/>
          <a:stretch/>
        </p:blipFill>
        <p:spPr>
          <a:xfrm>
            <a:off x="617519" y="1712812"/>
            <a:ext cx="3956185" cy="491362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4768817" y="1316574"/>
            <a:ext cx="4240233" cy="54944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</a:pPr>
            <a:r>
              <a:rPr lang="zh-TW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RSA加密演算法- 维基百科</a:t>
            </a:r>
          </a:p>
        </p:txBody>
      </p:sp>
      <p:grpSp>
        <p:nvGrpSpPr>
          <p:cNvPr id="290" name="Shape 290"/>
          <p:cNvGrpSpPr/>
          <p:nvPr/>
        </p:nvGrpSpPr>
        <p:grpSpPr>
          <a:xfrm>
            <a:off x="4853324" y="2203667"/>
            <a:ext cx="4003054" cy="4275956"/>
            <a:chOff x="4853324" y="2203667"/>
            <a:chExt cx="4003054" cy="4275956"/>
          </a:xfrm>
        </p:grpSpPr>
        <p:pic>
          <p:nvPicPr>
            <p:cNvPr id="291" name="Shape 29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853324" y="2203667"/>
              <a:ext cx="4003054" cy="39069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2" name="Shape 292"/>
            <p:cNvSpPr/>
            <p:nvPr/>
          </p:nvSpPr>
          <p:spPr>
            <a:xfrm>
              <a:off x="7776672" y="2306183"/>
              <a:ext cx="777777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zh-TW" sz="2400" b="1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(e,n)</a:t>
              </a:r>
            </a:p>
          </p:txBody>
        </p:sp>
        <p:sp>
          <p:nvSpPr>
            <p:cNvPr id="293" name="Shape 293"/>
            <p:cNvSpPr/>
            <p:nvPr/>
          </p:nvSpPr>
          <p:spPr>
            <a:xfrm>
              <a:off x="7757137" y="6017958"/>
              <a:ext cx="78739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r>
                <a:rPr lang="zh-TW" sz="2400" b="1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(d,n)</a:t>
              </a:r>
            </a:p>
          </p:txBody>
        </p:sp>
      </p:grpSp>
      <p:sp>
        <p:nvSpPr>
          <p:cNvPr id="294" name="Shape 294"/>
          <p:cNvSpPr/>
          <p:nvPr/>
        </p:nvSpPr>
        <p:spPr>
          <a:xfrm>
            <a:off x="281324" y="6273998"/>
            <a:ext cx="6713242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https://www.slideshare.net/shafaan/public-key-cryptography-and-rsa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非對稱式密碼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pic>
        <p:nvPicPr>
          <p:cNvPr id="300" name="Shape 300"/>
          <p:cNvPicPr preferRelativeResize="0"/>
          <p:nvPr/>
        </p:nvPicPr>
        <p:blipFill rotWithShape="1">
          <a:blip r:embed="rId3">
            <a:alphaModFix/>
          </a:blip>
          <a:srcRect l="7206" t="23516" r="45698" b="5685"/>
          <a:stretch/>
        </p:blipFill>
        <p:spPr>
          <a:xfrm>
            <a:off x="375172" y="1676011"/>
            <a:ext cx="4196828" cy="4736667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4572000" y="1316574"/>
            <a:ext cx="4406488" cy="54944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778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</a:pPr>
            <a:r>
              <a:rPr lang="zh-TW" sz="2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RSA加密演算法- 维基百科</a:t>
            </a:r>
          </a:p>
        </p:txBody>
      </p:sp>
      <p:sp>
        <p:nvSpPr>
          <p:cNvPr id="302" name="Shape 302"/>
          <p:cNvSpPr/>
          <p:nvPr/>
        </p:nvSpPr>
        <p:spPr>
          <a:xfrm>
            <a:off x="281324" y="6273998"/>
            <a:ext cx="6713242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https://www.slideshare.net/shafaan/public-key-cryptography-and-rsa</a:t>
            </a:r>
          </a:p>
        </p:txBody>
      </p:sp>
      <p:pic>
        <p:nvPicPr>
          <p:cNvPr id="303" name="Shape 303" descr="https://upload.wikimedia.org/wikipedia/commons/thumb/3/32/Public-key-crypto-1.svg/250px-Public-key-crypto-1.svg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65849" y="1866015"/>
            <a:ext cx="4323269" cy="4323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非對稱式密碼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pic>
        <p:nvPicPr>
          <p:cNvPr id="309" name="Shape 309"/>
          <p:cNvPicPr preferRelativeResize="0"/>
          <p:nvPr/>
        </p:nvPicPr>
        <p:blipFill rotWithShape="1">
          <a:blip r:embed="rId3">
            <a:alphaModFix/>
          </a:blip>
          <a:srcRect l="7206" t="23516" r="45698" b="5685"/>
          <a:stretch/>
        </p:blipFill>
        <p:spPr>
          <a:xfrm>
            <a:off x="5104889" y="179117"/>
            <a:ext cx="3682043" cy="4155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 rotWithShape="1">
          <a:blip r:embed="rId3">
            <a:alphaModFix/>
          </a:blip>
          <a:srcRect l="55554" t="23516" r="2512" b="45896"/>
          <a:stretch/>
        </p:blipFill>
        <p:spPr>
          <a:xfrm>
            <a:off x="5178011" y="4374790"/>
            <a:ext cx="3535797" cy="1936377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/>
          <p:nvPr/>
        </p:nvSpPr>
        <p:spPr>
          <a:xfrm>
            <a:off x="232667" y="1591294"/>
            <a:ext cx="4386834" cy="4801314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generation(產生key pair)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(1)Select primes p=17, q=11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(2)Compute n=pq=187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(3)Compute φ(n)=(p-1)(q-1)=160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(4)Select e=7➔GCD(7,160)=1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(5)Compute d: d=23 ➔7*23 mod 160=1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(use the extended Euclid’s algorithm)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公鑰pub={e,n}={7,187}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私鑰pri={d,n}={23,187}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==================================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明文M=88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加密(Encrypt): 88^7mod 187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88^7mod 187 =  11(密文C)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==================================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解密Decrypt C=11: 11^23mod 187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M=11^23 mod 187=88</a:t>
            </a:r>
          </a:p>
        </p:txBody>
      </p:sp>
      <p:sp>
        <p:nvSpPr>
          <p:cNvPr id="312" name="Shape 312"/>
          <p:cNvSpPr/>
          <p:nvPr/>
        </p:nvSpPr>
        <p:spPr>
          <a:xfrm>
            <a:off x="232667" y="6432616"/>
            <a:ext cx="6713242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https://www.slideshare.net/shafaan/public-key-cryptography-and-rsa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body" idx="1"/>
          </p:nvPr>
        </p:nvSpPr>
        <p:spPr>
          <a:xfrm>
            <a:off x="236764" y="1929006"/>
            <a:ext cx="8265968" cy="1265456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270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r>
              <a:rPr lang="zh-TW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1230186684530117755130494958384962720772853569595334792197322452151726400507263657518745202199786469389956474942774063845925192557326303453731548268507917026122142913461670429214311602221240479274737794080665351419597459856902143413</a:t>
            </a:r>
          </a:p>
        </p:txBody>
      </p:sp>
      <p:sp>
        <p:nvSpPr>
          <p:cNvPr id="318" name="Shape 318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不同的非對稱式密碼各有其安全性基礎…….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RSA非對稱式密碼的安全::質因數分解[</a:t>
            </a:r>
            <a:r>
              <a:rPr lang="zh-TW" sz="320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15=5*3</a:t>
            </a: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]</a:t>
            </a:r>
          </a:p>
        </p:txBody>
      </p:sp>
      <p:sp>
        <p:nvSpPr>
          <p:cNvPr id="319" name="Shape 319"/>
          <p:cNvSpPr/>
          <p:nvPr/>
        </p:nvSpPr>
        <p:spPr>
          <a:xfrm>
            <a:off x="540328" y="6064794"/>
            <a:ext cx="7606145" cy="369332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http://www.ruanyifeng.com/blog/2013/07/rsa_algorithm_part_two.html</a:t>
            </a:r>
          </a:p>
        </p:txBody>
      </p:sp>
      <p:sp>
        <p:nvSpPr>
          <p:cNvPr id="320" name="Shape 320"/>
          <p:cNvSpPr/>
          <p:nvPr/>
        </p:nvSpPr>
        <p:spPr>
          <a:xfrm>
            <a:off x="170958" y="3216624"/>
            <a:ext cx="1246909" cy="843148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Shape 321"/>
          <p:cNvSpPr txBox="1"/>
          <p:nvPr/>
        </p:nvSpPr>
        <p:spPr>
          <a:xfrm>
            <a:off x="236764" y="4142483"/>
            <a:ext cx="3926032" cy="1475716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270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/>
              <a:buNone/>
            </a:pP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33478071698956898786044169</a:t>
            </a:r>
            <a:b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84821269081770479498371376</a:t>
            </a:r>
            <a:b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85689124313889828837938780</a:t>
            </a:r>
            <a:b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02287614711652531743087737</a:t>
            </a:r>
            <a:b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814467999489</a:t>
            </a:r>
          </a:p>
        </p:txBody>
      </p:sp>
      <p:sp>
        <p:nvSpPr>
          <p:cNvPr id="322" name="Shape 322"/>
          <p:cNvSpPr/>
          <p:nvPr/>
        </p:nvSpPr>
        <p:spPr>
          <a:xfrm>
            <a:off x="4150426" y="4268603"/>
            <a:ext cx="843148" cy="1223476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Shape 323"/>
          <p:cNvSpPr/>
          <p:nvPr/>
        </p:nvSpPr>
        <p:spPr>
          <a:xfrm>
            <a:off x="4886944" y="4142483"/>
            <a:ext cx="4020292" cy="1477328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36746043666799590428244633</a:t>
            </a:r>
            <a:b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79962795263227915816434308</a:t>
            </a:r>
            <a:b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76426760322838157396665112</a:t>
            </a:r>
            <a:b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79233373417143396810270092</a:t>
            </a:r>
            <a:b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　　798736308917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44" y="368207"/>
            <a:ext cx="7549142" cy="581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905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399" y="635091"/>
            <a:ext cx="7695606" cy="590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80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600" dirty="0"/>
              <a:t>HASH </a:t>
            </a:r>
          </a:p>
          <a:p>
            <a:r>
              <a:rPr lang="zh-TW" altLang="en-US" sz="6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sz="6600" dirty="0"/>
              <a:t>雜湊函數</a:t>
            </a:r>
            <a:endParaRPr lang="en-US" altLang="zh-TW" sz="6600" dirty="0"/>
          </a:p>
        </p:txBody>
      </p:sp>
    </p:spTree>
    <p:extLst>
      <p:ext uri="{BB962C8B-B14F-4D97-AF65-F5344CB8AC3E}">
        <p14:creationId xmlns:p14="http://schemas.microsoft.com/office/powerpoint/2010/main" val="185291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圖說文字 4"/>
          <p:cNvSpPr/>
          <p:nvPr/>
        </p:nvSpPr>
        <p:spPr>
          <a:xfrm>
            <a:off x="0" y="3"/>
            <a:ext cx="9144000" cy="1121949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3600" dirty="0"/>
              <a:t>HASH </a:t>
            </a:r>
            <a:r>
              <a:rPr lang="zh-TW" altLang="en-US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sz="3600" dirty="0"/>
              <a:t>雜湊函數</a:t>
            </a:r>
            <a:endParaRPr lang="en-US" altLang="zh-TW" sz="3600" dirty="0"/>
          </a:p>
          <a:p>
            <a:r>
              <a:rPr lang="zh-TW" altLang="en-US" sz="1600" dirty="0"/>
              <a:t>訊息摘要函數</a:t>
            </a:r>
            <a:r>
              <a:rPr lang="en-US" altLang="zh-TW" sz="1600" dirty="0"/>
              <a:t>message digest function </a:t>
            </a:r>
          </a:p>
          <a:p>
            <a:r>
              <a:rPr lang="zh-TW" altLang="en-US" sz="1600" dirty="0"/>
              <a:t>密碼雜湊函數</a:t>
            </a:r>
            <a:r>
              <a:rPr lang="en-US" altLang="zh-TW" sz="1600" dirty="0"/>
              <a:t>cryptographic hash function </a:t>
            </a:r>
            <a:endParaRPr lang="zh-TW" altLang="en-US" sz="1600" dirty="0"/>
          </a:p>
        </p:txBody>
      </p:sp>
      <p:sp>
        <p:nvSpPr>
          <p:cNvPr id="6" name="矩形 5"/>
          <p:cNvSpPr/>
          <p:nvPr/>
        </p:nvSpPr>
        <p:spPr>
          <a:xfrm>
            <a:off x="3081647" y="6417416"/>
            <a:ext cx="587234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/>
              <a:t>http://www.unixwiz.net/techtips/iguide-crypto-hashes.html</a:t>
            </a:r>
            <a:endParaRPr lang="zh-TW" altLang="en-US" sz="2400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782" y="1216951"/>
            <a:ext cx="4111888" cy="50026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02033" y="1674420"/>
            <a:ext cx="2410691" cy="10094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</a:t>
            </a:r>
          </a:p>
          <a:p>
            <a:pPr algn="ctr"/>
            <a:r>
              <a:rPr lang="zh-TW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訊息</a:t>
            </a:r>
          </a:p>
        </p:txBody>
      </p:sp>
      <p:sp>
        <p:nvSpPr>
          <p:cNvPr id="9" name="矩形 8"/>
          <p:cNvSpPr/>
          <p:nvPr/>
        </p:nvSpPr>
        <p:spPr>
          <a:xfrm>
            <a:off x="502032" y="3287485"/>
            <a:ext cx="1270660" cy="100940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r>
              <a:rPr lang="zh-TW" altLang="en-US" sz="2400" dirty="0">
                <a:solidFill>
                  <a:schemeClr val="tx1"/>
                </a:solidFill>
              </a:rPr>
              <a:t>雜湊函數</a:t>
            </a:r>
            <a:endParaRPr lang="en-US" altLang="zh-TW" sz="2400" dirty="0">
              <a:solidFill>
                <a:schemeClr val="tx1"/>
              </a:solidFill>
            </a:endParaRPr>
          </a:p>
        </p:txBody>
      </p:sp>
      <p:cxnSp>
        <p:nvCxnSpPr>
          <p:cNvPr id="11" name="直線單箭頭接點 10"/>
          <p:cNvCxnSpPr/>
          <p:nvPr/>
        </p:nvCxnSpPr>
        <p:spPr>
          <a:xfrm>
            <a:off x="941418" y="2683825"/>
            <a:ext cx="0" cy="6036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/>
          <p:cNvCxnSpPr/>
          <p:nvPr/>
        </p:nvCxnSpPr>
        <p:spPr>
          <a:xfrm>
            <a:off x="941418" y="4391892"/>
            <a:ext cx="0" cy="6036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564486" y="5063283"/>
            <a:ext cx="2410690" cy="100940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 Value</a:t>
            </a:r>
          </a:p>
          <a:p>
            <a:pPr algn="ctr"/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雜湊值</a:t>
            </a:r>
            <a:endParaRPr lang="zh-TW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直線單箭頭接點 14"/>
          <p:cNvCxnSpPr/>
          <p:nvPr/>
        </p:nvCxnSpPr>
        <p:spPr>
          <a:xfrm flipH="1" flipV="1">
            <a:off x="2265519" y="2985654"/>
            <a:ext cx="17813" cy="20098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接點 22"/>
          <p:cNvCxnSpPr/>
          <p:nvPr/>
        </p:nvCxnSpPr>
        <p:spPr>
          <a:xfrm flipH="1">
            <a:off x="1998322" y="2985653"/>
            <a:ext cx="522514" cy="100495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/>
          <p:nvPr/>
        </p:nvCxnSpPr>
        <p:spPr>
          <a:xfrm>
            <a:off x="1998325" y="2985655"/>
            <a:ext cx="552201" cy="100495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2517747" y="3221181"/>
            <a:ext cx="19977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無法從雜湊值</a:t>
            </a:r>
          </a:p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反算出訊息</a:t>
            </a:r>
            <a:endParaRPr lang="en-US" altLang="zh-TW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所以叫</a:t>
            </a:r>
            <a:r>
              <a:rPr lang="zh-TW" alt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</a:p>
        </p:txBody>
      </p:sp>
      <p:sp>
        <p:nvSpPr>
          <p:cNvPr id="28" name="矩形 27"/>
          <p:cNvSpPr/>
          <p:nvPr/>
        </p:nvSpPr>
        <p:spPr>
          <a:xfrm>
            <a:off x="5861401" y="119775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只有</a:t>
            </a:r>
            <a:r>
              <a:rPr lang="zh-TW" alt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單向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22979" y="1262998"/>
            <a:ext cx="21884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/>
              <a:t>原像</a:t>
            </a:r>
            <a:r>
              <a:rPr lang="en-US" altLang="zh-TW" sz="2400" dirty="0"/>
              <a:t>pre-image</a:t>
            </a:r>
            <a:endParaRPr lang="zh-TW" altLang="en-US" sz="2400" dirty="0"/>
          </a:p>
        </p:txBody>
      </p:sp>
      <p:sp>
        <p:nvSpPr>
          <p:cNvPr id="30" name="矩形 29"/>
          <p:cNvSpPr/>
          <p:nvPr/>
        </p:nvSpPr>
        <p:spPr>
          <a:xfrm>
            <a:off x="416954" y="6089837"/>
            <a:ext cx="262362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訊息摘要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message digest </a:t>
            </a:r>
          </a:p>
          <a:p>
            <a:r>
              <a:rPr lang="zh-TW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指紋</a:t>
            </a:r>
            <a:r>
              <a:rPr lang="en-US" altLang="zh-TW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finger</a:t>
            </a:r>
            <a:r>
              <a:rPr lang="en-US" altLang="zh-TW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print</a:t>
            </a:r>
            <a:endParaRPr lang="zh-TW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488106" y="5349034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任意長度的訊息</a:t>
            </a:r>
            <a:r>
              <a:rPr lang="zh-TW" altLang="en-US" sz="2400" dirty="0"/>
              <a:t>計算後得到</a:t>
            </a:r>
            <a:endParaRPr lang="en-US" altLang="zh-TW" sz="2400" dirty="0"/>
          </a:p>
          <a:p>
            <a:r>
              <a:rPr lang="zh-TW" alt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固定長度的雜湊值</a:t>
            </a:r>
          </a:p>
        </p:txBody>
      </p:sp>
    </p:spTree>
    <p:extLst>
      <p:ext uri="{BB962C8B-B14F-4D97-AF65-F5344CB8AC3E}">
        <p14:creationId xmlns:p14="http://schemas.microsoft.com/office/powerpoint/2010/main" val="258367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內容版面配置區 4"/>
          <p:cNvGraphicFramePr>
            <a:graphicFrameLocks noGrp="1"/>
          </p:cNvGraphicFramePr>
          <p:nvPr>
            <p:ph idx="1"/>
            <p:extLst/>
          </p:nvPr>
        </p:nvGraphicFramePr>
        <p:xfrm>
          <a:off x="104777" y="1188720"/>
          <a:ext cx="8873299" cy="5691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1001"/>
                <a:gridCol w="7952298"/>
              </a:tblGrid>
              <a:tr h="213360"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800" dirty="0"/>
                    </a:p>
                  </a:txBody>
                  <a:tcPr/>
                </a:tc>
              </a:tr>
              <a:tr h="520065">
                <a:tc>
                  <a:txBody>
                    <a:bodyPr/>
                    <a:lstStyle/>
                    <a:p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MD4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Rivest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(1990) | 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128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(RFC 1186 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，修改版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RFC 1320)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Dobbeertin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發現了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MD4 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雜湊值的碰撞方法，所以並不安全。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20065">
                <a:tc>
                  <a:txBody>
                    <a:bodyPr/>
                    <a:lstStyle/>
                    <a:p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MD5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err="1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Rivest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(1991) |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128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(RFC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l321)</a:t>
                      </a:r>
                      <a:endParaRPr lang="zh-TW" altLang="en-US" sz="1400" b="1" dirty="0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ü"/>
                      </a:pPr>
                      <a:r>
                        <a:rPr lang="en-US" altLang="zh-TW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MD5 </a:t>
                      </a:r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的強碰撞抵抗性已經被破解</a:t>
                      </a:r>
                      <a:endParaRPr lang="zh-TW" alt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1163003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SHA-1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p"/>
                      </a:pPr>
                      <a:r>
                        <a:rPr lang="zh-TW" altLang="en-US" sz="1400" b="1" dirty="0" smtClean="0"/>
                        <a:t>雜湊值的長度為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160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endParaRPr lang="en-US" altLang="zh-TW" sz="1400" b="1" dirty="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1993 </a:t>
                      </a:r>
                      <a:r>
                        <a:rPr lang="zh-TW" altLang="en-US" sz="1400" b="1" dirty="0" smtClean="0"/>
                        <a:t>年美國發表 </a:t>
                      </a:r>
                      <a:r>
                        <a:rPr lang="en-US" altLang="zh-TW" sz="1400" b="1" dirty="0" smtClean="0"/>
                        <a:t>FIPS PUB 180 </a:t>
                      </a:r>
                      <a:r>
                        <a:rPr lang="zh-TW" altLang="en-US" sz="1400" b="1" dirty="0" smtClean="0"/>
                        <a:t>稱為</a:t>
                      </a:r>
                      <a:r>
                        <a:rPr lang="en-US" altLang="zh-TW" sz="1400" b="1" dirty="0" smtClean="0"/>
                        <a:t>SHA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1995 </a:t>
                      </a:r>
                      <a:r>
                        <a:rPr lang="zh-TW" altLang="en-US" sz="1400" b="1" dirty="0" smtClean="0"/>
                        <a:t>年發表的修改版</a:t>
                      </a:r>
                      <a:r>
                        <a:rPr lang="en-US" altLang="zh-TW" sz="1400" b="1" dirty="0" smtClean="0"/>
                        <a:t>FIPS PUB 180-1 </a:t>
                      </a:r>
                      <a:r>
                        <a:rPr lang="zh-TW" altLang="en-US" sz="1400" b="1" dirty="0" smtClean="0"/>
                        <a:t>稱作</a:t>
                      </a:r>
                      <a:r>
                        <a:rPr lang="en-US" altLang="zh-TW" sz="1400" b="1" dirty="0" smtClean="0"/>
                        <a:t>SHA-1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p"/>
                      </a:pPr>
                      <a:r>
                        <a:rPr lang="en-US" altLang="zh-TW" sz="1400" b="1" dirty="0" smtClean="0"/>
                        <a:t>2005 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SHA-I </a:t>
                      </a:r>
                      <a:r>
                        <a:rPr lang="zh-TW" altLang="en-US" sz="1400" b="1" dirty="0" smtClean="0"/>
                        <a:t>的強碰撞抵抗性被破解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1163003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SHA-2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u"/>
                        <a:tabLst/>
                        <a:defRPr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en-US" altLang="zh-TW" sz="1400" b="1" dirty="0" smtClean="0"/>
                        <a:t>SHA-256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SHA-384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SHA-512 </a:t>
                      </a:r>
                      <a:r>
                        <a:rPr lang="zh-TW" altLang="en-US" sz="1400" b="1" dirty="0" smtClean="0"/>
                        <a:t>雜湊值的長度分別是</a:t>
                      </a:r>
                      <a:r>
                        <a:rPr lang="en-US" altLang="zh-TW" sz="1400" b="1" dirty="0" smtClean="0"/>
                        <a:t>256 </a:t>
                      </a:r>
                      <a:r>
                        <a:rPr lang="zh-TW" altLang="en-US" sz="1400" b="1" dirty="0" smtClean="0"/>
                        <a:t>位元、</a:t>
                      </a:r>
                      <a:r>
                        <a:rPr lang="en-US" altLang="zh-TW" sz="1400" b="1" dirty="0" smtClean="0"/>
                        <a:t>384 </a:t>
                      </a:r>
                      <a:r>
                        <a:rPr lang="zh-TW" altLang="en-US" sz="1400" b="1" dirty="0" smtClean="0"/>
                        <a:t>位元、</a:t>
                      </a:r>
                      <a:r>
                        <a:rPr lang="en-US" altLang="zh-TW" sz="1400" b="1" dirty="0" smtClean="0"/>
                        <a:t>512 </a:t>
                      </a:r>
                      <a:r>
                        <a:rPr lang="zh-TW" altLang="en-US" sz="1400" b="1" dirty="0" smtClean="0"/>
                        <a:t>位元。這些單向雜湊函數統稱為</a:t>
                      </a:r>
                      <a:r>
                        <a:rPr lang="en-US" altLang="zh-TW" sz="1400" b="1" dirty="0" smtClean="0"/>
                        <a:t>SHA-2 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400" b="1" dirty="0" smtClean="0"/>
                        <a:t>訊息的長度有限制</a:t>
                      </a:r>
                      <a:r>
                        <a:rPr lang="en-US" altLang="zh-TW" sz="1400" b="1" dirty="0" smtClean="0"/>
                        <a:t>(SHA-256 </a:t>
                      </a:r>
                      <a:r>
                        <a:rPr lang="zh-TW" altLang="en-US" sz="1400" b="1" dirty="0" smtClean="0"/>
                        <a:t>是不超過</a:t>
                      </a:r>
                      <a:r>
                        <a:rPr lang="en-US" altLang="zh-TW" sz="1400" b="1" dirty="0" smtClean="0"/>
                        <a:t>264 </a:t>
                      </a:r>
                      <a:r>
                        <a:rPr lang="zh-TW" altLang="en-US" sz="1400" b="1" dirty="0" smtClean="0"/>
                        <a:t>位元， </a:t>
                      </a:r>
                      <a:r>
                        <a:rPr lang="en-US" altLang="zh-TW" sz="1400" b="1" dirty="0" smtClean="0"/>
                        <a:t>SHA-384 </a:t>
                      </a:r>
                      <a:r>
                        <a:rPr lang="zh-TW" altLang="en-US" sz="1400" b="1" dirty="0" smtClean="0"/>
                        <a:t>與</a:t>
                      </a:r>
                      <a:r>
                        <a:rPr lang="en-US" altLang="zh-TW" sz="1400" b="1" dirty="0" smtClean="0"/>
                        <a:t>SHA-512 </a:t>
                      </a:r>
                      <a:r>
                        <a:rPr lang="zh-TW" altLang="en-US" sz="1400" b="1" dirty="0" smtClean="0"/>
                        <a:t>是不超過</a:t>
                      </a:r>
                      <a:r>
                        <a:rPr lang="en-US" altLang="zh-TW" sz="1400" b="1" dirty="0" smtClean="0"/>
                        <a:t>2128 </a:t>
                      </a:r>
                      <a:r>
                        <a:rPr lang="zh-TW" altLang="en-US" sz="1400" b="1" dirty="0" smtClean="0"/>
                        <a:t>位元</a:t>
                      </a:r>
                      <a:r>
                        <a:rPr lang="en-US" altLang="zh-TW" sz="1400" b="1" dirty="0" smtClean="0"/>
                        <a:t>)</a:t>
                      </a:r>
                    </a:p>
                    <a:p>
                      <a:pPr marL="285750" indent="-285750" algn="l">
                        <a:buFont typeface="Wingdings" panose="05000000000000000000" pitchFamily="2" charset="2"/>
                        <a:buChar char="u"/>
                      </a:pPr>
                      <a:r>
                        <a:rPr lang="zh-TW" altLang="en-US" sz="1400" b="1" dirty="0" smtClean="0"/>
                        <a:t>這些</a:t>
                      </a:r>
                      <a:r>
                        <a:rPr lang="en-US" altLang="zh-TW" sz="1400" b="1" dirty="0" smtClean="0"/>
                        <a:t>SHA-2</a:t>
                      </a:r>
                      <a:r>
                        <a:rPr lang="zh-TW" altLang="en-US" sz="1400" b="1" dirty="0" smtClean="0"/>
                        <a:t>單向雜湊函數與</a:t>
                      </a:r>
                      <a:r>
                        <a:rPr lang="en-US" altLang="zh-TW" sz="1400" b="1" dirty="0" smtClean="0"/>
                        <a:t>SHA-1 </a:t>
                      </a:r>
                      <a:r>
                        <a:rPr lang="zh-TW" altLang="en-US" sz="1400" b="1" dirty="0" smtClean="0"/>
                        <a:t>公開為</a:t>
                      </a:r>
                      <a:r>
                        <a:rPr lang="en-US" altLang="zh-TW" sz="1400" b="1" dirty="0" smtClean="0"/>
                        <a:t>FIPS</a:t>
                      </a:r>
                      <a:r>
                        <a:rPr lang="zh-TW" altLang="en-US" sz="1400" b="1" dirty="0" smtClean="0"/>
                        <a:t> </a:t>
                      </a:r>
                      <a:r>
                        <a:rPr lang="en-US" altLang="zh-TW" sz="1400" b="1" dirty="0" smtClean="0"/>
                        <a:t>PUB 180-2(2002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)</a:t>
                      </a:r>
                      <a:endParaRPr lang="zh-TW" altLang="en-US" sz="1400" b="1" dirty="0"/>
                    </a:p>
                  </a:txBody>
                  <a:tcPr/>
                </a:tc>
              </a:tr>
              <a:tr h="13773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RIPEMD-160</a:t>
                      </a:r>
                      <a:endParaRPr lang="zh-TW" altLang="en-US" sz="1400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European Union PIPE </a:t>
                      </a:r>
                      <a:r>
                        <a:rPr lang="zh-TW" altLang="en-US" sz="1400" b="1" dirty="0" smtClean="0"/>
                        <a:t>計畫設計出的</a:t>
                      </a:r>
                      <a:r>
                        <a:rPr lang="en-US" altLang="zh-TW" sz="1400" b="1" dirty="0" smtClean="0"/>
                        <a:t>RIPEMD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RIPEMD-160</a:t>
                      </a:r>
                      <a:r>
                        <a:rPr lang="zh-TW" altLang="en-US" sz="1400" b="1" dirty="0" smtClean="0"/>
                        <a:t>是</a:t>
                      </a:r>
                      <a:r>
                        <a:rPr lang="en-US" altLang="zh-TW" sz="1400" b="1" dirty="0" smtClean="0"/>
                        <a:t>RIPEMD</a:t>
                      </a:r>
                      <a:r>
                        <a:rPr lang="zh-TW" altLang="en-US" sz="1400" b="1" dirty="0" smtClean="0"/>
                        <a:t>修訂版</a:t>
                      </a:r>
                      <a:r>
                        <a:rPr lang="en-US" altLang="zh-TW" sz="1400" b="1" dirty="0" smtClean="0"/>
                        <a:t>,</a:t>
                      </a:r>
                      <a:r>
                        <a:rPr lang="zh-TW" altLang="en-US" sz="1400" b="1" dirty="0" smtClean="0"/>
                        <a:t>雜湊值長度為</a:t>
                      </a:r>
                      <a:r>
                        <a:rPr lang="en-US" altLang="zh-TW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160 </a:t>
                      </a:r>
                      <a:r>
                        <a:rPr lang="zh-TW" altLang="en-US" sz="1400" b="1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位元</a:t>
                      </a:r>
                      <a:endParaRPr lang="en-US" altLang="zh-TW" sz="1400" b="1" dirty="0" smtClean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Hans </a:t>
                      </a:r>
                      <a:r>
                        <a:rPr lang="en-US" altLang="zh-TW" sz="1400" b="1" dirty="0" err="1" smtClean="0"/>
                        <a:t>Dobbertin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err="1" smtClean="0"/>
                        <a:t>Antoon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en-US" altLang="zh-TW" sz="1400" b="1" dirty="0" err="1" smtClean="0"/>
                        <a:t>Bosselaers</a:t>
                      </a:r>
                      <a:r>
                        <a:rPr lang="en-US" altLang="zh-TW" sz="1400" b="1" dirty="0" smtClean="0"/>
                        <a:t>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Bart </a:t>
                      </a:r>
                      <a:r>
                        <a:rPr lang="en-US" altLang="zh-TW" sz="1400" b="1" dirty="0" err="1" smtClean="0"/>
                        <a:t>Preneel</a:t>
                      </a:r>
                      <a:r>
                        <a:rPr lang="en-US" altLang="zh-TW" sz="1400" b="1" dirty="0" smtClean="0"/>
                        <a:t>(1996)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 smtClean="0"/>
                        <a:t>還有</a:t>
                      </a:r>
                      <a:r>
                        <a:rPr lang="en-US" altLang="zh-TW" sz="1400" b="1" dirty="0" smtClean="0"/>
                        <a:t>RIPEMD-128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RIPEMD-256 </a:t>
                      </a:r>
                      <a:r>
                        <a:rPr lang="zh-TW" altLang="en-US" sz="1400" b="1" dirty="0" smtClean="0"/>
                        <a:t>、</a:t>
                      </a:r>
                      <a:r>
                        <a:rPr lang="en-US" altLang="zh-TW" sz="1400" b="1" dirty="0" smtClean="0"/>
                        <a:t>RIPEMD-320 </a:t>
                      </a:r>
                      <a:r>
                        <a:rPr lang="zh-TW" altLang="en-US" sz="1400" b="1" dirty="0" smtClean="0"/>
                        <a:t>等版本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RIPE MD </a:t>
                      </a:r>
                      <a:r>
                        <a:rPr lang="zh-TW" altLang="en-US" sz="1400" b="1" dirty="0" smtClean="0"/>
                        <a:t>的強碰撞抵抗性在</a:t>
                      </a:r>
                      <a:r>
                        <a:rPr lang="en-US" altLang="zh-TW" sz="1400" b="1" dirty="0" smtClean="0"/>
                        <a:t>2004 </a:t>
                      </a:r>
                      <a:r>
                        <a:rPr lang="zh-TW" altLang="en-US" sz="1400" b="1" dirty="0" smtClean="0"/>
                        <a:t>年被破解，但是</a:t>
                      </a:r>
                      <a:r>
                        <a:rPr lang="en-US" altLang="zh-TW" sz="1400" b="1" dirty="0" smtClean="0"/>
                        <a:t>RIPEMD-160 </a:t>
                      </a:r>
                      <a:r>
                        <a:rPr lang="zh-TW" altLang="en-US" sz="1400" b="1" dirty="0" smtClean="0"/>
                        <a:t>還未被破解</a:t>
                      </a:r>
                      <a:endParaRPr lang="en-US" altLang="zh-TW" sz="1400" b="1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1400" b="1" dirty="0" smtClean="0"/>
                        <a:t>比特幣使用</a:t>
                      </a:r>
                      <a:r>
                        <a:rPr lang="en-US" altLang="zh-TW" sz="1400" b="1" dirty="0" smtClean="0"/>
                        <a:t>RIPEMD-160</a:t>
                      </a:r>
                      <a:endParaRPr lang="zh-TW" altLang="en-US" sz="1400" b="1" dirty="0" smtClean="0"/>
                    </a:p>
                  </a:txBody>
                  <a:tcPr/>
                </a:tc>
              </a:tr>
              <a:tr h="734378">
                <a:tc>
                  <a:txBody>
                    <a:bodyPr/>
                    <a:lstStyle/>
                    <a:p>
                      <a:r>
                        <a:rPr lang="en-US" altLang="zh-TW" sz="1400" b="1" dirty="0" smtClean="0"/>
                        <a:t>SHA-3</a:t>
                      </a:r>
                      <a:endParaRPr lang="zh-TW" alt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 smtClean="0"/>
                        <a:t>NIST (National Institute of Standards and Technology) </a:t>
                      </a:r>
                    </a:p>
                    <a:p>
                      <a:pPr algn="l"/>
                      <a:r>
                        <a:rPr lang="en-US" altLang="zh-TW" sz="1400" b="1" dirty="0" smtClean="0"/>
                        <a:t>2007|2012(KECCAK </a:t>
                      </a:r>
                      <a:r>
                        <a:rPr lang="zh-TW" altLang="en-US" sz="1400" b="1" dirty="0" smtClean="0"/>
                        <a:t>演算法</a:t>
                      </a:r>
                      <a:r>
                        <a:rPr lang="en-US" altLang="zh-TW" sz="1400" b="1" dirty="0" smtClean="0"/>
                        <a:t>)</a:t>
                      </a:r>
                    </a:p>
                    <a:p>
                      <a:pPr algn="l"/>
                      <a:r>
                        <a:rPr lang="en-US" altLang="zh-TW" sz="1400" b="1" dirty="0" smtClean="0"/>
                        <a:t>SHA-3 </a:t>
                      </a:r>
                      <a:r>
                        <a:rPr lang="zh-TW" altLang="en-US" sz="1400" b="1" dirty="0" smtClean="0"/>
                        <a:t>在</a:t>
                      </a:r>
                      <a:r>
                        <a:rPr lang="en-US" altLang="zh-TW" sz="1400" b="1" dirty="0" smtClean="0"/>
                        <a:t>2015</a:t>
                      </a:r>
                      <a:r>
                        <a:rPr lang="zh-TW" altLang="en-US" sz="1400" b="1" dirty="0" smtClean="0"/>
                        <a:t>年</a:t>
                      </a:r>
                      <a:r>
                        <a:rPr lang="en-US" altLang="zh-TW" sz="1400" b="1" dirty="0" smtClean="0"/>
                        <a:t>8</a:t>
                      </a:r>
                      <a:r>
                        <a:rPr lang="zh-TW" altLang="en-US" sz="1400" b="1" dirty="0" smtClean="0"/>
                        <a:t>月</a:t>
                      </a:r>
                      <a:r>
                        <a:rPr lang="en-US" altLang="zh-TW" sz="1400" b="1" dirty="0" smtClean="0"/>
                        <a:t>5</a:t>
                      </a:r>
                      <a:r>
                        <a:rPr lang="zh-TW" altLang="en-US" sz="1400" b="1" dirty="0" smtClean="0"/>
                        <a:t>日由 </a:t>
                      </a:r>
                      <a:r>
                        <a:rPr lang="en-US" altLang="zh-TW" sz="1400" b="1" dirty="0" smtClean="0"/>
                        <a:t>NIST </a:t>
                      </a:r>
                      <a:r>
                        <a:rPr lang="zh-TW" altLang="en-US" sz="1400" b="1" dirty="0" smtClean="0"/>
                        <a:t>通過 </a:t>
                      </a:r>
                      <a:r>
                        <a:rPr lang="en-US" altLang="zh-TW" sz="1400" b="1" dirty="0" smtClean="0"/>
                        <a:t>FIPS 202 </a:t>
                      </a:r>
                      <a:r>
                        <a:rPr lang="zh-TW" altLang="en-US" sz="1400" b="1" dirty="0" smtClean="0"/>
                        <a:t>正式發表</a:t>
                      </a:r>
                      <a:endParaRPr lang="zh-TW" altLang="en-US" sz="14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矩形圖說文字 3"/>
          <p:cNvSpPr/>
          <p:nvPr/>
        </p:nvSpPr>
        <p:spPr>
          <a:xfrm>
            <a:off x="0" y="3"/>
            <a:ext cx="9144000" cy="105727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4800" dirty="0"/>
              <a:t>著名的</a:t>
            </a:r>
            <a:r>
              <a:rPr lang="en-US" altLang="zh-TW" sz="4800" dirty="0"/>
              <a:t>Hash function</a:t>
            </a:r>
          </a:p>
          <a:p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</a:t>
            </a:r>
            <a:r>
              <a:rPr lang="zh-TW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這些演算法及其不同程式的實作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altLang="zh-TW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python,c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altLang="zh-TW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c++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,ruby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,…)</a:t>
            </a:r>
            <a:r>
              <a:rPr lang="zh-TW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</a:t>
            </a:r>
            <a:r>
              <a:rPr lang="zh-TW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上大學在學</a:t>
            </a:r>
            <a:r>
              <a:rPr lang="en-US" altLang="zh-TW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  <a:endParaRPr lang="zh-TW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68567" y="1894271"/>
            <a:ext cx="2270173" cy="265457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125" dirty="0"/>
              <a:t>MD ==Message Digest </a:t>
            </a:r>
            <a:r>
              <a:rPr lang="zh-TW" altLang="en-US" sz="1125" dirty="0"/>
              <a:t>訊息摘要</a:t>
            </a:r>
          </a:p>
        </p:txBody>
      </p:sp>
      <p:sp>
        <p:nvSpPr>
          <p:cNvPr id="7" name="矩形 6"/>
          <p:cNvSpPr/>
          <p:nvPr/>
        </p:nvSpPr>
        <p:spPr>
          <a:xfrm>
            <a:off x="6003442" y="2723912"/>
            <a:ext cx="2422458" cy="287130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266" dirty="0"/>
              <a:t>SHA ==Secure Hash Algorithm</a:t>
            </a:r>
            <a:endParaRPr lang="zh-TW" altLang="en-US" sz="1266" dirty="0"/>
          </a:p>
        </p:txBody>
      </p:sp>
      <p:sp>
        <p:nvSpPr>
          <p:cNvPr id="8" name="矩形 7"/>
          <p:cNvSpPr/>
          <p:nvPr/>
        </p:nvSpPr>
        <p:spPr>
          <a:xfrm>
            <a:off x="5750840" y="6178035"/>
            <a:ext cx="2675732" cy="287130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266" dirty="0"/>
              <a:t>https://zh.wikipedia.org/wiki/SHA-3</a:t>
            </a:r>
            <a:endParaRPr lang="zh-TW" altLang="en-US" sz="1266" dirty="0"/>
          </a:p>
        </p:txBody>
      </p:sp>
      <p:sp>
        <p:nvSpPr>
          <p:cNvPr id="9" name="矩形 8"/>
          <p:cNvSpPr/>
          <p:nvPr/>
        </p:nvSpPr>
        <p:spPr>
          <a:xfrm>
            <a:off x="5954977" y="3576960"/>
            <a:ext cx="2396810" cy="265457"/>
          </a:xfrm>
          <a:prstGeom prst="rect">
            <a:avLst/>
          </a:prstGeom>
          <a:solidFill>
            <a:srgbClr val="FFFF00"/>
          </a:solidFill>
        </p:spPr>
        <p:txBody>
          <a:bodyPr wrap="none">
            <a:spAutoFit/>
          </a:bodyPr>
          <a:lstStyle/>
          <a:p>
            <a:r>
              <a:rPr lang="en-US" altLang="zh-TW" sz="1125" dirty="0"/>
              <a:t>https://zh.wikipedia.org/wiki/SHA-2</a:t>
            </a:r>
            <a:endParaRPr lang="zh-TW" altLang="en-US" sz="1125" dirty="0"/>
          </a:p>
        </p:txBody>
      </p:sp>
    </p:spTree>
    <p:extLst>
      <p:ext uri="{BB962C8B-B14F-4D97-AF65-F5344CB8AC3E}">
        <p14:creationId xmlns:p14="http://schemas.microsoft.com/office/powerpoint/2010/main" val="23377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0" y="164757"/>
            <a:ext cx="9144000" cy="917645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22821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ts val="3509"/>
              <a:buFont typeface="Calibri"/>
              <a:buNone/>
            </a:pPr>
            <a:r>
              <a:rPr lang="zh-TW" sz="3509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現代密碼   </a:t>
            </a:r>
            <a:r>
              <a:rPr lang="zh-TW" sz="204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本次課程將提到</a:t>
            </a:r>
            <a:r>
              <a:rPr lang="zh-TW" sz="2047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紅色部分</a:t>
            </a:r>
            <a:r>
              <a:rPr lang="zh-TW" sz="2047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[</a:t>
            </a:r>
            <a:r>
              <a:rPr lang="zh-TW" sz="2047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推薦你閱讀此書]</a:t>
            </a:r>
          </a:p>
        </p:txBody>
      </p:sp>
      <p:sp>
        <p:nvSpPr>
          <p:cNvPr id="101" name="Shape 101"/>
          <p:cNvSpPr/>
          <p:nvPr/>
        </p:nvSpPr>
        <p:spPr>
          <a:xfrm>
            <a:off x="4347929" y="1082402"/>
            <a:ext cx="3988763" cy="5632311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第I部 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第1章 進入密碼的世界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第2章 密碼的歷史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第3章 對稱式密碼（共用金鑰密碼）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第4章 區塊加密的模式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第5章 公開金鑰密碼系統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第6章 混合型密碼系統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第Ⅱ部 認證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第7章 單向雜湊函數(HASH)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第8章 訊息認證碼(MAC)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第9章 數位簽章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第10章 憑證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第Ⅲ部 金鑰、亂數、應用技術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第11章 金鑰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第12章 亂數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第13章 PGP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第14章 SSL/TLS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第15章 密碼技術與現實社會</a:t>
            </a:r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4184" y="1601378"/>
            <a:ext cx="3274435" cy="447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13268"/>
            <a:ext cx="9144000" cy="9302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/>
              <a:t>Ha</a:t>
            </a:r>
            <a:r>
              <a:rPr lang="en-US" altLang="zh-TW" sz="4950" dirty="0">
                <a:solidFill>
                  <a:srgbClr val="00B050"/>
                </a:solidFill>
              </a:rPr>
              <a:t>sh</a:t>
            </a:r>
            <a:r>
              <a:rPr lang="en-US" altLang="zh-TW" sz="4950" dirty="0"/>
              <a:t>ing with </a:t>
            </a:r>
            <a:r>
              <a:rPr lang="en-US" altLang="zh-TW" sz="49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endParaRPr lang="en-US" altLang="zh-TW" sz="49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矩形 1"/>
          <p:cNvSpPr/>
          <p:nvPr/>
        </p:nvSpPr>
        <p:spPr>
          <a:xfrm>
            <a:off x="555272" y="2707954"/>
            <a:ext cx="627201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TW" sz="1800" dirty="0"/>
              <a:t>import </a:t>
            </a:r>
            <a:r>
              <a:rPr lang="en-US" altLang="zh-TW" sz="1800" dirty="0" err="1"/>
              <a:t>hashlib</a:t>
            </a:r>
            <a:endParaRPr lang="en-US" altLang="zh-TW" sz="1800" dirty="0"/>
          </a:p>
          <a:p>
            <a:pPr algn="l"/>
            <a:endParaRPr lang="en-US" altLang="zh-TW" sz="1800" dirty="0"/>
          </a:p>
          <a:p>
            <a:pPr algn="l"/>
            <a:r>
              <a:rPr lang="en-US" altLang="zh-TW" sz="1800" dirty="0"/>
              <a:t>a = </a:t>
            </a:r>
            <a:r>
              <a:rPr lang="en-US" altLang="zh-TW" sz="1800" dirty="0"/>
              <a:t>‘</a:t>
            </a:r>
            <a:r>
              <a:rPr lang="en-US" altLang="zh-TW" sz="1800" dirty="0" err="1"/>
              <a:t>HappyCTFP</a:t>
            </a:r>
            <a:r>
              <a:rPr lang="en-US" altLang="zh-TW" sz="1800" dirty="0"/>
              <a:t>{It is FUN hashing with python </a:t>
            </a:r>
            <a:r>
              <a:rPr lang="en-US" altLang="zh-TW" sz="1800" dirty="0" err="1"/>
              <a:t>hashlib</a:t>
            </a:r>
            <a:r>
              <a:rPr lang="en-US" altLang="zh-TW" sz="1800" dirty="0"/>
              <a:t>}’</a:t>
            </a:r>
            <a:endParaRPr lang="en-US" altLang="zh-TW" sz="1800" dirty="0"/>
          </a:p>
          <a:p>
            <a:pPr algn="l"/>
            <a:endParaRPr lang="en-US" altLang="zh-TW" sz="1800" dirty="0"/>
          </a:p>
          <a:p>
            <a:pPr algn="l"/>
            <a:r>
              <a:rPr lang="en-US" altLang="zh-TW" sz="1800" dirty="0"/>
              <a:t>print </a:t>
            </a:r>
            <a:r>
              <a:rPr lang="en-US" altLang="zh-TW" sz="1800" dirty="0"/>
              <a:t>hashlib.md5(a).</a:t>
            </a:r>
            <a:r>
              <a:rPr lang="en-US" altLang="zh-TW" sz="1800" dirty="0" err="1"/>
              <a:t>hexdigest</a:t>
            </a:r>
            <a:r>
              <a:rPr lang="en-US" altLang="zh-TW" sz="1800" dirty="0"/>
              <a:t>()</a:t>
            </a:r>
          </a:p>
          <a:p>
            <a:pPr algn="l"/>
            <a:r>
              <a:rPr lang="en-US" altLang="zh-TW" sz="1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print hashlib.sha1(a).</a:t>
            </a:r>
            <a:r>
              <a:rPr lang="en-US" altLang="zh-TW" sz="1800" dirty="0" err="1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hexdigest</a:t>
            </a:r>
            <a:r>
              <a:rPr lang="en-US" altLang="zh-TW" sz="1800" dirty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</a:p>
          <a:p>
            <a:pPr algn="l"/>
            <a:r>
              <a:rPr lang="en-US" altLang="zh-TW" sz="1800" dirty="0"/>
              <a:t>print hashlib.</a:t>
            </a:r>
            <a:r>
              <a:rPr lang="en-US" altLang="zh-TW" sz="1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sha224</a:t>
            </a:r>
            <a:r>
              <a:rPr lang="en-US" altLang="zh-TW" sz="1800" dirty="0"/>
              <a:t>(a).</a:t>
            </a:r>
            <a:r>
              <a:rPr lang="en-US" altLang="zh-TW" sz="1800" dirty="0" err="1"/>
              <a:t>hexdigest</a:t>
            </a:r>
            <a:r>
              <a:rPr lang="en-US" altLang="zh-TW" sz="1800" dirty="0"/>
              <a:t>()</a:t>
            </a:r>
          </a:p>
          <a:p>
            <a:pPr algn="l"/>
            <a:r>
              <a:rPr lang="en-US" altLang="zh-TW" sz="1800" dirty="0"/>
              <a:t>print hashlib.</a:t>
            </a:r>
            <a:r>
              <a:rPr lang="en-US" altLang="zh-TW" sz="18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sha256</a:t>
            </a:r>
            <a:r>
              <a:rPr lang="en-US" altLang="zh-TW" sz="1800" dirty="0"/>
              <a:t>(a).</a:t>
            </a:r>
            <a:r>
              <a:rPr lang="en-US" altLang="zh-TW" sz="1800" dirty="0" err="1"/>
              <a:t>hexdigest</a:t>
            </a:r>
            <a:r>
              <a:rPr lang="en-US" altLang="zh-TW" sz="1800" dirty="0"/>
              <a:t>()</a:t>
            </a:r>
          </a:p>
          <a:p>
            <a:pPr algn="l"/>
            <a:r>
              <a:rPr lang="en-US" altLang="zh-TW" sz="1800" dirty="0"/>
              <a:t>print hashlib.sha384(a).</a:t>
            </a:r>
            <a:r>
              <a:rPr lang="en-US" altLang="zh-TW" sz="1800" dirty="0" err="1"/>
              <a:t>hexdigest</a:t>
            </a:r>
            <a:r>
              <a:rPr lang="en-US" altLang="zh-TW" sz="1800" dirty="0"/>
              <a:t>()</a:t>
            </a:r>
          </a:p>
          <a:p>
            <a:pPr algn="l"/>
            <a:r>
              <a:rPr lang="en-US" altLang="zh-TW" sz="1800" dirty="0"/>
              <a:t>print hashlib.sha512(a).</a:t>
            </a:r>
            <a:r>
              <a:rPr lang="en-US" altLang="zh-TW" sz="1800" dirty="0" err="1"/>
              <a:t>hexdigest</a:t>
            </a:r>
            <a:r>
              <a:rPr lang="en-US" altLang="zh-TW" sz="1800" dirty="0"/>
              <a:t>()</a:t>
            </a:r>
            <a:endParaRPr lang="zh-TW" altLang="en-US" sz="1800" dirty="0"/>
          </a:p>
        </p:txBody>
      </p:sp>
      <p:sp>
        <p:nvSpPr>
          <p:cNvPr id="3" name="矩形 2"/>
          <p:cNvSpPr/>
          <p:nvPr/>
        </p:nvSpPr>
        <p:spPr>
          <a:xfrm>
            <a:off x="5813359" y="3886038"/>
            <a:ext cx="2371162" cy="2437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984" dirty="0"/>
              <a:t>2df8404191835aef870ee32ae6870317</a:t>
            </a:r>
            <a:endParaRPr lang="zh-TW" altLang="en-US" sz="984" dirty="0"/>
          </a:p>
        </p:txBody>
      </p:sp>
      <p:sp>
        <p:nvSpPr>
          <p:cNvPr id="5" name="矩形 4"/>
          <p:cNvSpPr/>
          <p:nvPr/>
        </p:nvSpPr>
        <p:spPr>
          <a:xfrm>
            <a:off x="5813359" y="4192513"/>
            <a:ext cx="2882997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>
                <a:solidFill>
                  <a:srgbClr val="00B050"/>
                </a:solidFill>
              </a:rPr>
              <a:t>fb2f51e7f2973bfed59218a1c446b9571ff3ac9d</a:t>
            </a:r>
            <a:endParaRPr lang="zh-TW" altLang="en-US" sz="984" dirty="0">
              <a:solidFill>
                <a:srgbClr val="00B05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2037900" y="5653256"/>
            <a:ext cx="6658456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>
                <a:solidFill>
                  <a:srgbClr val="FF0000"/>
                </a:solidFill>
              </a:rPr>
              <a:t>cf526656fe98363230e603a8f975c623a288e183839103041392c9e1</a:t>
            </a:r>
            <a:endParaRPr lang="zh-TW" altLang="en-US" sz="984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69463" y="5977864"/>
            <a:ext cx="7644778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bc395528e192147f03915733e47b89f8afe632404a559132a2236502b1afba71</a:t>
            </a:r>
            <a:endParaRPr lang="zh-TW" altLang="en-US" sz="984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2767" y="1662562"/>
            <a:ext cx="7863050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50" dirty="0"/>
              <a:t>每一個程式語言</a:t>
            </a:r>
            <a:r>
              <a:rPr lang="en-US" altLang="zh-TW" sz="2250" dirty="0"/>
              <a:t>(Python/ruby)</a:t>
            </a:r>
            <a:r>
              <a:rPr lang="zh-TW" altLang="en-US" sz="2250" dirty="0"/>
              <a:t>幾乎都有</a:t>
            </a:r>
            <a:r>
              <a:rPr lang="en-US" altLang="zh-TW" sz="2250" dirty="0"/>
              <a:t>Hash</a:t>
            </a:r>
            <a:r>
              <a:rPr lang="zh-TW" altLang="en-US" sz="2250" dirty="0"/>
              <a:t>運算的相關模組 </a:t>
            </a:r>
            <a:endParaRPr lang="zh-TW" altLang="en-US" sz="2250" dirty="0"/>
          </a:p>
        </p:txBody>
      </p:sp>
      <p:sp>
        <p:nvSpPr>
          <p:cNvPr id="9" name="矩形 8"/>
          <p:cNvSpPr/>
          <p:nvPr/>
        </p:nvSpPr>
        <p:spPr>
          <a:xfrm>
            <a:off x="3201779" y="2146278"/>
            <a:ext cx="4941861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sz="1800" dirty="0"/>
              <a:t>https://docs.python.org/2/library/hashlib.html</a:t>
            </a:r>
            <a:endParaRPr lang="zh-TW" altLang="en-US" sz="1800" dirty="0"/>
          </a:p>
        </p:txBody>
      </p:sp>
      <p:sp>
        <p:nvSpPr>
          <p:cNvPr id="10" name="矩形 9"/>
          <p:cNvSpPr/>
          <p:nvPr/>
        </p:nvSpPr>
        <p:spPr>
          <a:xfrm>
            <a:off x="412767" y="2059355"/>
            <a:ext cx="29209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r>
              <a:rPr lang="en-US" altLang="zh-TW" sz="2800" dirty="0" err="1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Hashlib</a:t>
            </a:r>
            <a:r>
              <a:rPr lang="zh-TW" altLang="en-US" sz="2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模組</a:t>
            </a:r>
            <a:r>
              <a:rPr lang="zh-TW" altLang="en-US" sz="2800" dirty="0">
                <a:solidFill>
                  <a:srgbClr val="00B0F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944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613268"/>
            <a:ext cx="9144000" cy="93027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sz="4950" dirty="0"/>
              <a:t>Ha</a:t>
            </a:r>
            <a:r>
              <a:rPr lang="en-US" altLang="zh-TW" sz="4950" dirty="0">
                <a:solidFill>
                  <a:srgbClr val="00B050"/>
                </a:solidFill>
              </a:rPr>
              <a:t>sh</a:t>
            </a:r>
            <a:r>
              <a:rPr lang="en-US" altLang="zh-TW" sz="4950" dirty="0"/>
              <a:t>ing </a:t>
            </a:r>
            <a:r>
              <a:rPr lang="en-US" altLang="zh-TW" sz="4950" dirty="0" smtClean="0"/>
              <a:t>Your files with </a:t>
            </a:r>
            <a:r>
              <a:rPr lang="en-US" altLang="zh-TW" sz="495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endParaRPr lang="en-US" altLang="zh-TW" sz="495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8324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161927" y="1128362"/>
          <a:ext cx="8752314" cy="5898724"/>
        </p:xfrm>
        <a:graphic>
          <a:graphicData uri="http://schemas.openxmlformats.org/drawingml/2006/table">
            <a:tbl>
              <a:tblPr/>
              <a:tblGrid>
                <a:gridCol w="1653435"/>
                <a:gridCol w="7098879"/>
              </a:tblGrid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Common functions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MD5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SHA-1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SHA-2</a:t>
                      </a:r>
                      <a:r>
                        <a:rPr lang="en-US" sz="1400" b="1" baseline="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SHA-3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BLAKE2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290089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SHA-3 finalists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BLAKE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Grøstl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J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Skein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Keccak </a:t>
                      </a: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(winner)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932717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Other functions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ECOH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FSB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GOST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HAS-160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HAVAL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Kupyna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LM hash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MD2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MD4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MD6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MDC-2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N-Hash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RIPEMD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RadioGatún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SWIFFT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Snefru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Streebog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Tiger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VSH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WHIRLPOOL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Key derivation functions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Bcrypt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crypt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PBKDF2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scrypt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Argon2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Lyra2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453264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MAC functions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DAA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CBC-MAC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OMAC</a:t>
                      </a:r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/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VMAC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UMAC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Poly1305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Authenticated</a:t>
                      </a:r>
                      <a:b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</a:b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encryption</a:t>
                      </a:r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modes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CCM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CWC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EAX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GCM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IAPM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OCB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1539748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Attacks</a:t>
                      </a:r>
                    </a:p>
                    <a:p>
                      <a:pPr algn="l"/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遭受到的攻擊模式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endParaRPr lang="en-US" sz="1400" b="1" u="none" strike="noStrike" dirty="0" smtClean="0">
                        <a:solidFill>
                          <a:srgbClr val="0B0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Collision attack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Preimage attack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Birthday attack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Brute-force </a:t>
                      </a: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attack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20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Rainbow </a:t>
                      </a:r>
                      <a:r>
                        <a:rPr lang="en-US" sz="20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table</a:t>
                      </a:r>
                      <a:r>
                        <a:rPr lang="en-US" sz="20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Side-channel attack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Length </a:t>
                      </a:r>
                      <a:r>
                        <a:rPr lang="en-US" sz="2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extension </a:t>
                      </a:r>
                      <a:r>
                        <a:rPr lang="en-US" sz="2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attack</a:t>
                      </a:r>
                    </a:p>
                    <a:p>
                      <a:pPr algn="l">
                        <a:buFontTx/>
                        <a:buNone/>
                      </a:pP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Design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Avalanche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effect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Hash collision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Merkle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–</a:t>
                      </a:r>
                      <a:r>
                        <a:rPr lang="en-US" sz="1400" b="1" u="none" strike="noStrike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Damgård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construction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Sponge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function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HAIFA construction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A5585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Unique </a:t>
                      </a:r>
                      <a:r>
                        <a:rPr lang="en-US" sz="1400" b="1" u="none" strike="noStrike" dirty="0">
                          <a:solidFill>
                            <a:srgbClr val="A5585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Block </a:t>
                      </a:r>
                      <a:r>
                        <a:rPr lang="en-US" sz="1400" b="1" u="none" strike="noStrike" dirty="0" smtClean="0">
                          <a:solidFill>
                            <a:srgbClr val="A55858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Iteration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7F7"/>
                    </a:solidFill>
                  </a:tcPr>
                </a:tc>
              </a:tr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Standardization</a:t>
                      </a:r>
                    </a:p>
                    <a:p>
                      <a:pPr algn="l"/>
                      <a:r>
                        <a:rPr lang="zh-TW" altLang="en-US" sz="1400" b="1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標準化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CRYPTREC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NESSIE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NIST </a:t>
                      </a: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hash function competition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</a:tr>
              <a:tr h="44675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Utilization</a:t>
                      </a:r>
                    </a:p>
                  </a:txBody>
                  <a:tcPr marL="18131" marR="18131" marT="9065" marB="9065" anchor="ctr">
                    <a:lnL>
                      <a:noFill/>
                    </a:lnL>
                    <a:lnR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6E6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Hash-based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cryptography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Key stretching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sng" dirty="0" err="1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Merkle</a:t>
                      </a:r>
                      <a:r>
                        <a:rPr lang="en-US" sz="1400" b="1" u="sng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</a:t>
                      </a:r>
                      <a:r>
                        <a:rPr lang="en-US" sz="1400" b="1" u="sng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tree</a:t>
                      </a:r>
                      <a:endParaRPr lang="en-US" sz="14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buFontTx/>
                        <a:buNone/>
                      </a:pP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Message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authentication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Proof </a:t>
                      </a:r>
                      <a:r>
                        <a:rPr lang="en-US" sz="1400" b="1" u="none" strike="noStrike" dirty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of </a:t>
                      </a:r>
                      <a:r>
                        <a:rPr lang="en-US" sz="1400" b="1" u="none" strike="noStrike" dirty="0" smtClean="0">
                          <a:solidFill>
                            <a:srgbClr val="0B0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work</a:t>
                      </a:r>
                      <a:r>
                        <a:rPr lang="en-US" sz="1400" b="1" u="none" strike="noStrike" baseline="0" dirty="0" smtClean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 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Salt(</a:t>
                      </a:r>
                      <a:r>
                        <a:rPr lang="zh-TW" alt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加鹽</a:t>
                      </a:r>
                      <a:r>
                        <a:rPr lang="en-US" sz="1400" b="1" u="none" strike="noStrike" dirty="0" smtClean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)</a:t>
                      </a:r>
                      <a:endParaRPr lang="en-US" sz="1400" b="1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</a:txBody>
                  <a:tcPr marL="18131" marR="18131" marT="9065" marB="9065" anchor="ctr">
                    <a:lnL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FDFDF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7F7F7"/>
                    </a:solidFill>
                  </a:tcPr>
                </a:tc>
              </a:tr>
            </a:tbl>
          </a:graphicData>
        </a:graphic>
      </p:graphicFrame>
      <p:sp>
        <p:nvSpPr>
          <p:cNvPr id="5" name="矩形圖說文字 4"/>
          <p:cNvSpPr/>
          <p:nvPr/>
        </p:nvSpPr>
        <p:spPr>
          <a:xfrm>
            <a:off x="0" y="3"/>
            <a:ext cx="9144000" cy="923925"/>
          </a:xfrm>
          <a:prstGeom prst="wedgeRectCallou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800" dirty="0">
                <a:solidFill>
                  <a:schemeClr val="bg1"/>
                </a:solidFill>
              </a:rPr>
              <a:t>Cryptographic hash functions </a:t>
            </a:r>
          </a:p>
          <a:p>
            <a:r>
              <a:rPr lang="en-US" altLang="zh-TW" sz="2800" dirty="0">
                <a:solidFill>
                  <a:schemeClr val="bg1"/>
                </a:solidFill>
              </a:rPr>
              <a:t>&amp; message authentication codes(MAC)</a:t>
            </a:r>
          </a:p>
        </p:txBody>
      </p:sp>
      <p:sp>
        <p:nvSpPr>
          <p:cNvPr id="6" name="矩形 5"/>
          <p:cNvSpPr/>
          <p:nvPr/>
        </p:nvSpPr>
        <p:spPr>
          <a:xfrm>
            <a:off x="5586793" y="1029419"/>
            <a:ext cx="3340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00" dirty="0"/>
              <a:t>https://en.wikipedia.org/wiki/SHA-2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95666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4092" y="1907123"/>
            <a:ext cx="2597815" cy="469171"/>
          </a:xfrm>
        </p:spPr>
        <p:txBody>
          <a:bodyPr>
            <a:normAutofit fontScale="90000"/>
          </a:bodyPr>
          <a:lstStyle/>
          <a:p>
            <a:pPr algn="l"/>
            <a:r>
              <a:rPr lang="zh-TW" alt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有許多</a:t>
            </a:r>
            <a:r>
              <a:rPr lang="en-US" altLang="zh-TW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</a:t>
            </a:r>
            <a:r>
              <a:rPr lang="zh-TW" altLang="en-US" sz="22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演算法</a:t>
            </a:r>
            <a:endParaRPr lang="zh-TW" altLang="en-US" sz="225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26722" y="2947646"/>
            <a:ext cx="4059387" cy="28185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TW" sz="253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Collision attack   </a:t>
            </a:r>
            <a:endParaRPr lang="en-US" altLang="zh-TW" sz="253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/>
            <a:r>
              <a:rPr lang="en-US" altLang="zh-TW" sz="2531" dirty="0"/>
              <a:t>Preimage </a:t>
            </a:r>
            <a:r>
              <a:rPr lang="en-US" altLang="zh-TW" sz="2531" dirty="0"/>
              <a:t>attack   </a:t>
            </a:r>
            <a:endParaRPr lang="en-US" altLang="zh-TW" sz="2531" dirty="0"/>
          </a:p>
          <a:p>
            <a:pPr algn="l"/>
            <a:r>
              <a:rPr lang="en-US" altLang="zh-TW" sz="2531" dirty="0"/>
              <a:t>Birthday </a:t>
            </a:r>
            <a:r>
              <a:rPr lang="en-US" altLang="zh-TW" sz="2531" dirty="0"/>
              <a:t>attack   </a:t>
            </a:r>
            <a:endParaRPr lang="en-US" altLang="zh-TW" sz="2531" dirty="0"/>
          </a:p>
          <a:p>
            <a:pPr algn="l"/>
            <a:r>
              <a:rPr lang="en-US" altLang="zh-TW" sz="2531" dirty="0"/>
              <a:t>Brute-force </a:t>
            </a:r>
            <a:r>
              <a:rPr lang="en-US" altLang="zh-TW" sz="2531" dirty="0"/>
              <a:t>attack</a:t>
            </a:r>
          </a:p>
          <a:p>
            <a:pPr algn="l"/>
            <a:r>
              <a:rPr lang="en-US" altLang="zh-TW" sz="253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Rainbow table   </a:t>
            </a:r>
            <a:endParaRPr lang="en-US" altLang="zh-TW" sz="253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/>
            <a:r>
              <a:rPr lang="en-US" altLang="zh-TW" sz="2531" dirty="0"/>
              <a:t>Side-channel </a:t>
            </a:r>
            <a:r>
              <a:rPr lang="en-US" altLang="zh-TW" sz="2531" dirty="0"/>
              <a:t>attack   </a:t>
            </a:r>
            <a:endParaRPr lang="en-US" altLang="zh-TW" sz="2531" dirty="0"/>
          </a:p>
          <a:p>
            <a:pPr algn="l"/>
            <a:r>
              <a:rPr lang="en-US" altLang="zh-TW" sz="2531" dirty="0">
                <a:solidFill>
                  <a:srgbClr val="FF0000"/>
                </a:solidFill>
              </a:rPr>
              <a:t>Length </a:t>
            </a:r>
            <a:r>
              <a:rPr lang="en-US" altLang="zh-TW" sz="2531" dirty="0">
                <a:solidFill>
                  <a:srgbClr val="FF0000"/>
                </a:solidFill>
              </a:rPr>
              <a:t>extension attack</a:t>
            </a:r>
          </a:p>
        </p:txBody>
      </p:sp>
      <p:sp>
        <p:nvSpPr>
          <p:cNvPr id="4" name="矩形 3"/>
          <p:cNvSpPr/>
          <p:nvPr/>
        </p:nvSpPr>
        <p:spPr>
          <a:xfrm>
            <a:off x="2788959" y="1972568"/>
            <a:ext cx="5481380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TW" sz="984" dirty="0"/>
              <a:t>https://en.wikipedia.org/wiki/List_of_hash_functions</a:t>
            </a:r>
            <a:endParaRPr lang="zh-TW" altLang="en-US" sz="984" dirty="0"/>
          </a:p>
        </p:txBody>
      </p:sp>
      <p:sp>
        <p:nvSpPr>
          <p:cNvPr id="5" name="矩形 4"/>
          <p:cNvSpPr/>
          <p:nvPr/>
        </p:nvSpPr>
        <p:spPr>
          <a:xfrm>
            <a:off x="4680025" y="5401168"/>
            <a:ext cx="3500438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/>
              <a:t>https://en.wikipedia.org/wiki/Length_extension_attack</a:t>
            </a:r>
            <a:endParaRPr lang="zh-TW" altLang="en-US" sz="984" dirty="0"/>
          </a:p>
        </p:txBody>
      </p:sp>
      <p:sp>
        <p:nvSpPr>
          <p:cNvPr id="6" name="矩形 5"/>
          <p:cNvSpPr/>
          <p:nvPr/>
        </p:nvSpPr>
        <p:spPr>
          <a:xfrm>
            <a:off x="366309" y="2442679"/>
            <a:ext cx="518603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50" dirty="0"/>
              <a:t>歷史上也有許多</a:t>
            </a:r>
            <a:r>
              <a:rPr lang="zh-TW" altLang="en-US" sz="2250" dirty="0"/>
              <a:t>攻擊</a:t>
            </a:r>
            <a:r>
              <a:rPr lang="en-US" altLang="zh-TW" sz="2250" dirty="0"/>
              <a:t>Hash</a:t>
            </a:r>
            <a:r>
              <a:rPr lang="zh-TW" altLang="en-US" sz="2250" dirty="0"/>
              <a:t>的技法與情</a:t>
            </a:r>
            <a:r>
              <a:rPr lang="zh-TW" altLang="en-US" sz="2250" dirty="0"/>
              <a:t>境</a:t>
            </a:r>
          </a:p>
        </p:txBody>
      </p:sp>
      <p:sp>
        <p:nvSpPr>
          <p:cNvPr id="7" name="矩形 6"/>
          <p:cNvSpPr/>
          <p:nvPr/>
        </p:nvSpPr>
        <p:spPr>
          <a:xfrm>
            <a:off x="829460" y="5951116"/>
            <a:ext cx="7624203" cy="568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094" dirty="0" smtClean="0"/>
              <a:t>課程</a:t>
            </a:r>
            <a:r>
              <a:rPr lang="zh-TW" altLang="en-US" sz="3094" dirty="0"/>
              <a:t>示範一些</a:t>
            </a:r>
            <a:r>
              <a:rPr lang="en-US" altLang="zh-TW" sz="3094" dirty="0"/>
              <a:t>CTF</a:t>
            </a:r>
            <a:r>
              <a:rPr lang="zh-TW" altLang="en-US" sz="3094" dirty="0"/>
              <a:t>上常見的</a:t>
            </a:r>
            <a:r>
              <a:rPr lang="en-US" altLang="zh-TW" sz="3094" dirty="0"/>
              <a:t>HASH</a:t>
            </a:r>
            <a:r>
              <a:rPr lang="zh-TW" altLang="en-US" sz="3094" dirty="0"/>
              <a:t>攻擊技法</a:t>
            </a:r>
            <a:endParaRPr lang="en-US" altLang="zh-TW" sz="3094" dirty="0"/>
          </a:p>
        </p:txBody>
      </p:sp>
      <p:sp>
        <p:nvSpPr>
          <p:cNvPr id="8" name="向右箭號 7"/>
          <p:cNvSpPr/>
          <p:nvPr/>
        </p:nvSpPr>
        <p:spPr>
          <a:xfrm>
            <a:off x="304092" y="5751307"/>
            <a:ext cx="532787" cy="940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984"/>
          </a:p>
        </p:txBody>
      </p:sp>
      <p:sp>
        <p:nvSpPr>
          <p:cNvPr id="9" name="矩形 8"/>
          <p:cNvSpPr/>
          <p:nvPr/>
        </p:nvSpPr>
        <p:spPr>
          <a:xfrm>
            <a:off x="5171929" y="3036846"/>
            <a:ext cx="3048644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/>
              <a:t>https://en.wikipedia.org/wiki/Collision_attack</a:t>
            </a:r>
            <a:endParaRPr lang="zh-TW" altLang="en-US" sz="984" dirty="0"/>
          </a:p>
        </p:txBody>
      </p:sp>
      <p:sp>
        <p:nvSpPr>
          <p:cNvPr id="10" name="矩形 9"/>
          <p:cNvSpPr/>
          <p:nvPr/>
        </p:nvSpPr>
        <p:spPr>
          <a:xfrm>
            <a:off x="5092239" y="3883208"/>
            <a:ext cx="3361424" cy="243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984" dirty="0"/>
              <a:t>https://en.wikipedia.org/wiki/Preimage_attack</a:t>
            </a:r>
            <a:endParaRPr lang="zh-TW" altLang="en-US" sz="984" dirty="0"/>
          </a:p>
        </p:txBody>
      </p:sp>
      <p:sp>
        <p:nvSpPr>
          <p:cNvPr id="11" name="矩形 10"/>
          <p:cNvSpPr/>
          <p:nvPr/>
        </p:nvSpPr>
        <p:spPr>
          <a:xfrm>
            <a:off x="3271522" y="4633877"/>
            <a:ext cx="3275256" cy="28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266" dirty="0"/>
              <a:t>https://en.wikipedia.org/wiki/Rainbow_table</a:t>
            </a:r>
            <a:endParaRPr lang="zh-TW" altLang="en-US" sz="1266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2"/>
          <a:srcRect l="30952" t="42890" r="16382" b="35998"/>
          <a:stretch/>
        </p:blipFill>
        <p:spPr>
          <a:xfrm>
            <a:off x="0" y="309859"/>
            <a:ext cx="9144000" cy="154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25944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6600" dirty="0" smtClean="0"/>
              <a:t>NeXT</a:t>
            </a:r>
          </a:p>
          <a:p>
            <a:endParaRPr lang="en-US" altLang="zh-TW" sz="6600" dirty="0"/>
          </a:p>
        </p:txBody>
      </p:sp>
    </p:spTree>
    <p:extLst>
      <p:ext uri="{BB962C8B-B14F-4D97-AF65-F5344CB8AC3E}">
        <p14:creationId xmlns:p14="http://schemas.microsoft.com/office/powerpoint/2010/main" val="189791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0" y="738314"/>
            <a:ext cx="2774734" cy="30008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https://en.wikipedia.org/wiki/Cipher</a:t>
            </a:r>
          </a:p>
        </p:txBody>
      </p:sp>
      <p:sp>
        <p:nvSpPr>
          <p:cNvPr id="125" name="Shape 125"/>
          <p:cNvSpPr/>
          <p:nvPr/>
        </p:nvSpPr>
        <p:spPr>
          <a:xfrm>
            <a:off x="5152252" y="778328"/>
            <a:ext cx="4084067" cy="30008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https://en.wikipedia.org/wiki/Outline_of_cryptography</a:t>
            </a:r>
          </a:p>
        </p:txBody>
      </p:sp>
      <p:sp>
        <p:nvSpPr>
          <p:cNvPr id="126" name="Shape 126"/>
          <p:cNvSpPr/>
          <p:nvPr/>
        </p:nvSpPr>
        <p:spPr>
          <a:xfrm>
            <a:off x="0" y="2"/>
            <a:ext cx="9144000" cy="695325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現代密碼學:第一種分類</a:t>
            </a: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3255" y="2558272"/>
            <a:ext cx="3774552" cy="258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/>
          <p:nvPr/>
        </p:nvSpPr>
        <p:spPr>
          <a:xfrm>
            <a:off x="5130877" y="1197711"/>
            <a:ext cx="3028264" cy="92333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非對稱式密碼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sp>
        <p:nvSpPr>
          <p:cNvPr id="129" name="Shape 129"/>
          <p:cNvSpPr/>
          <p:nvPr/>
        </p:nvSpPr>
        <p:spPr>
          <a:xfrm>
            <a:off x="335089" y="1191598"/>
            <a:ext cx="2860153" cy="92333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Private</a:t>
            </a: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</p:txBody>
      </p:sp>
      <p:sp>
        <p:nvSpPr>
          <p:cNvPr id="130" name="Shape 130"/>
          <p:cNvSpPr/>
          <p:nvPr/>
        </p:nvSpPr>
        <p:spPr>
          <a:xfrm>
            <a:off x="6504561" y="5844724"/>
            <a:ext cx="2452014" cy="95410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4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RSA – factoring(質因數分解)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Gamal – discrete logarithm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Elliptic curve cryptography –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(discrete logarithm variant)</a:t>
            </a:r>
          </a:p>
        </p:txBody>
      </p:sp>
      <p:sp>
        <p:nvSpPr>
          <p:cNvPr id="131" name="Shape 131"/>
          <p:cNvSpPr/>
          <p:nvPr/>
        </p:nvSpPr>
        <p:spPr>
          <a:xfrm>
            <a:off x="332802" y="5979560"/>
            <a:ext cx="3716888" cy="58477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stream ciphers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6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Advanced Encryption Standard (Rijndael) </a:t>
            </a:r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5089" y="2672740"/>
            <a:ext cx="3714601" cy="132940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/>
          <p:nvPr/>
        </p:nvSpPr>
        <p:spPr>
          <a:xfrm>
            <a:off x="4842226" y="168912"/>
            <a:ext cx="3629199" cy="52322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2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根據type of key的分類</a:t>
            </a:r>
          </a:p>
        </p:txBody>
      </p:sp>
      <p:sp>
        <p:nvSpPr>
          <p:cNvPr id="134" name="Shape 134"/>
          <p:cNvSpPr/>
          <p:nvPr/>
        </p:nvSpPr>
        <p:spPr>
          <a:xfrm>
            <a:off x="929073" y="2455160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加密</a:t>
            </a:r>
          </a:p>
        </p:txBody>
      </p:sp>
      <p:sp>
        <p:nvSpPr>
          <p:cNvPr id="135" name="Shape 135"/>
          <p:cNvSpPr/>
          <p:nvPr/>
        </p:nvSpPr>
        <p:spPr>
          <a:xfrm>
            <a:off x="2603672" y="247770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解密</a:t>
            </a:r>
          </a:p>
        </p:txBody>
      </p:sp>
      <p:sp>
        <p:nvSpPr>
          <p:cNvPr id="136" name="Shape 136"/>
          <p:cNvSpPr/>
          <p:nvPr/>
        </p:nvSpPr>
        <p:spPr>
          <a:xfrm>
            <a:off x="7364375" y="266817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解密</a:t>
            </a:r>
          </a:p>
        </p:txBody>
      </p:sp>
      <p:sp>
        <p:nvSpPr>
          <p:cNvPr id="137" name="Shape 137"/>
          <p:cNvSpPr/>
          <p:nvPr/>
        </p:nvSpPr>
        <p:spPr>
          <a:xfrm>
            <a:off x="6166295" y="2642341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加密</a:t>
            </a:r>
          </a:p>
        </p:txBody>
      </p:sp>
      <p:sp>
        <p:nvSpPr>
          <p:cNvPr id="138" name="Shape 138"/>
          <p:cNvSpPr/>
          <p:nvPr/>
        </p:nvSpPr>
        <p:spPr>
          <a:xfrm>
            <a:off x="5519964" y="2298846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明文</a:t>
            </a:r>
          </a:p>
        </p:txBody>
      </p:sp>
      <p:sp>
        <p:nvSpPr>
          <p:cNvPr id="139" name="Shape 139"/>
          <p:cNvSpPr/>
          <p:nvPr/>
        </p:nvSpPr>
        <p:spPr>
          <a:xfrm>
            <a:off x="6645009" y="223097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密文</a:t>
            </a:r>
          </a:p>
        </p:txBody>
      </p:sp>
      <p:sp>
        <p:nvSpPr>
          <p:cNvPr id="140" name="Shape 140"/>
          <p:cNvSpPr/>
          <p:nvPr/>
        </p:nvSpPr>
        <p:spPr>
          <a:xfrm>
            <a:off x="4191303" y="3845204"/>
            <a:ext cx="2156012" cy="64633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加密::使用</a:t>
            </a: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公鑰加密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解密::使用</a:t>
            </a: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密鑰解密</a:t>
            </a:r>
          </a:p>
        </p:txBody>
      </p:sp>
      <p:sp>
        <p:nvSpPr>
          <p:cNvPr id="141" name="Shape 141"/>
          <p:cNvSpPr/>
          <p:nvPr/>
        </p:nvSpPr>
        <p:spPr>
          <a:xfrm>
            <a:off x="1064201" y="4002147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密鑰</a:t>
            </a:r>
          </a:p>
        </p:txBody>
      </p:sp>
      <p:sp>
        <p:nvSpPr>
          <p:cNvPr id="142" name="Shape 142"/>
          <p:cNvSpPr/>
          <p:nvPr/>
        </p:nvSpPr>
        <p:spPr>
          <a:xfrm>
            <a:off x="7364375" y="5096936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密鑰</a:t>
            </a:r>
          </a:p>
        </p:txBody>
      </p:sp>
      <p:sp>
        <p:nvSpPr>
          <p:cNvPr id="143" name="Shape 143"/>
          <p:cNvSpPr/>
          <p:nvPr/>
        </p:nvSpPr>
        <p:spPr>
          <a:xfrm>
            <a:off x="6146881" y="5096936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公鑰</a:t>
            </a:r>
          </a:p>
        </p:txBody>
      </p:sp>
      <p:sp>
        <p:nvSpPr>
          <p:cNvPr id="144" name="Shape 144"/>
          <p:cNvSpPr/>
          <p:nvPr/>
        </p:nvSpPr>
        <p:spPr>
          <a:xfrm>
            <a:off x="335089" y="4483554"/>
            <a:ext cx="3502703" cy="64633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加密與解密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都是使用同一把ke</a:t>
            </a:r>
            <a:r>
              <a:rPr lang="zh-TW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Private-key cryptography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4400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4032935" y="711757"/>
            <a:ext cx="756938" cy="14465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880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</a:p>
        </p:txBody>
      </p:sp>
      <p:sp>
        <p:nvSpPr>
          <p:cNvPr id="153" name="Shape 153"/>
          <p:cNvSpPr/>
          <p:nvPr/>
        </p:nvSpPr>
        <p:spPr>
          <a:xfrm>
            <a:off x="3703251" y="4070132"/>
            <a:ext cx="4572000" cy="286232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r>
              <a:rPr lang="zh-TW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Xor cipher</a:t>
            </a:r>
          </a:p>
          <a:p>
            <a:pPr marL="0" marR="0" lvl="0" indent="0" algn="r" rtl="0">
              <a:spcBef>
                <a:spcPts val="0"/>
              </a:spcBef>
              <a:buNone/>
            </a:pPr>
            <a:r>
              <a:rPr lang="zh-TW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DES</a:t>
            </a:r>
          </a:p>
          <a:p>
            <a:pPr marL="0" marR="0" lvl="0" indent="0" algn="r" rtl="0">
              <a:spcBef>
                <a:spcPts val="0"/>
              </a:spcBef>
              <a:buNone/>
            </a:pPr>
            <a:r>
              <a:rPr lang="zh-TW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Triple DES</a:t>
            </a:r>
          </a:p>
          <a:p>
            <a:pPr marL="0" marR="0" lvl="0" indent="0" algn="r" rtl="0">
              <a:spcBef>
                <a:spcPts val="0"/>
              </a:spcBef>
              <a:buNone/>
            </a:pPr>
            <a:r>
              <a:rPr lang="zh-TW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AES</a:t>
            </a:r>
          </a:p>
          <a:p>
            <a:pPr marL="0" marR="0" lvl="0" indent="0" algn="r" rtl="0">
              <a:spcBef>
                <a:spcPts val="0"/>
              </a:spcBef>
              <a:buNone/>
            </a:pPr>
            <a:r>
              <a:rPr lang="zh-TW" sz="360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…………………………….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0" y="0"/>
            <a:ext cx="9144000" cy="1591294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對稱式密碼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Private-key cryptography</a:t>
            </a:r>
          </a:p>
        </p:txBody>
      </p:sp>
      <p:pic>
        <p:nvPicPr>
          <p:cNvPr id="159" name="Shape 15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96102" y="1789825"/>
            <a:ext cx="8195040" cy="29365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/>
          <p:cNvSpPr/>
          <p:nvPr/>
        </p:nvSpPr>
        <p:spPr>
          <a:xfrm>
            <a:off x="631371" y="529228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資料加密</a:t>
            </a:r>
            <a:r>
              <a:rPr lang="zh-TW" altLang="en-US" dirty="0" smtClean="0"/>
              <a:t>標準</a:t>
            </a:r>
            <a:r>
              <a:rPr lang="en-US" altLang="zh-TW" dirty="0" smtClean="0"/>
              <a:t>DES</a:t>
            </a:r>
            <a:r>
              <a:rPr lang="en-US" altLang="zh-TW" dirty="0"/>
              <a:t>::Data Encryption </a:t>
            </a:r>
            <a:r>
              <a:rPr lang="en-US" altLang="zh-TW" dirty="0" smtClean="0"/>
              <a:t>Standard</a:t>
            </a:r>
          </a:p>
          <a:p>
            <a:r>
              <a:rPr lang="zh-TW" altLang="zh-TW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https://zh.wikipedia.org/wiki/資料加密</a:t>
            </a:r>
            <a:r>
              <a:rPr lang="zh-TW" altLang="zh-TW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標準</a:t>
            </a:r>
            <a:endParaRPr lang="zh-TW" altLang="zh-TW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31371" y="6023801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三重</a:t>
            </a:r>
            <a:r>
              <a:rPr lang="en-US" altLang="zh-TW" dirty="0"/>
              <a:t>DES(Triple-DES)</a:t>
            </a:r>
            <a:br>
              <a:rPr lang="en-US" altLang="zh-TW" dirty="0"/>
            </a:br>
            <a:r>
              <a:rPr lang="en-US" altLang="zh-TW" dirty="0"/>
              <a:t>https://zh.wikipedia.org/wiki/</a:t>
            </a:r>
            <a:r>
              <a:rPr lang="zh-TW" altLang="en-US" dirty="0"/>
              <a:t>三重資料加密演算法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6943982" y="631516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US" altLang="zh-TW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zh-TW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65" name="Shape 165"/>
          <p:cNvGraphicFramePr/>
          <p:nvPr/>
        </p:nvGraphicFramePr>
        <p:xfrm>
          <a:off x="290661" y="688712"/>
          <a:ext cx="8432800" cy="2468930"/>
        </p:xfrm>
        <a:graphic>
          <a:graphicData uri="http://schemas.openxmlformats.org/drawingml/2006/table">
            <a:tbl>
              <a:tblPr firstRow="1" bandRow="1">
                <a:noFill/>
                <a:tableStyleId>{55250545-5F26-4EB6-BABA-0D51D5040E24}</a:tableStyleId>
              </a:tblPr>
              <a:tblGrid>
                <a:gridCol w="501000"/>
                <a:gridCol w="552400"/>
                <a:gridCol w="1300225"/>
                <a:gridCol w="1019500"/>
                <a:gridCol w="981725"/>
                <a:gridCol w="2038975"/>
                <a:gridCol w="2038975"/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000" u="none" strike="noStrike" cap="none" dirty="0"/>
                        <a:t>A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000" dirty="0"/>
                        <a:t>B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000" dirty="0"/>
                        <a:t>A</a:t>
                      </a:r>
                      <a:r>
                        <a:rPr lang="zh-TW" sz="2000" b="0" i="0" u="none" strike="noStrik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zh-TW" sz="2000" b="0" i="0" u="none" strike="noStrike" dirty="0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AND </a:t>
                      </a:r>
                      <a:r>
                        <a:rPr lang="zh-TW" sz="2000" b="0" i="0" u="none" strike="noStrik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-1270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zh-TW" sz="2000"/>
                        <a:t>A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zh-TW" sz="2000" b="0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B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-1270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zh-TW" sz="2000"/>
                        <a:t>A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</a:t>
                      </a:r>
                      <a:r>
                        <a:rPr lang="zh-TW" sz="2000" b="1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⊕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B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-1270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zh-TW" sz="2000"/>
                        <a:t>(A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zh-TW" sz="2000" b="1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⊕</a:t>
                      </a:r>
                      <a:r>
                        <a:rPr lang="zh-TW" sz="2000" i="0" u="none" strike="noStrike">
                          <a:solidFill>
                            <a:schemeClr val="lt1"/>
                          </a:solidFill>
                        </a:rPr>
                        <a:t> B)</a:t>
                      </a:r>
                      <a:r>
                        <a:rPr lang="zh-TW" sz="2000" b="1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⊕</a:t>
                      </a:r>
                      <a:r>
                        <a:rPr lang="zh-TW" sz="2000" b="1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</a:t>
                      </a:r>
                    </a:p>
                  </a:txBody>
                  <a:tcPr marL="91450" marR="91450" marT="45725" marB="45725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1270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zh-TW" sz="2000"/>
                        <a:t>(A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zh-TW" sz="2000" b="1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⊕</a:t>
                      </a:r>
                      <a:r>
                        <a:rPr lang="zh-TW" sz="2000" b="0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zh-TW" sz="2000" i="0" u="none" strike="noStrike">
                          <a:solidFill>
                            <a:schemeClr val="lt1"/>
                          </a:solidFill>
                        </a:rPr>
                        <a:t>B)</a:t>
                      </a:r>
                      <a:r>
                        <a:rPr lang="zh-TW" sz="2000" b="1" i="0" u="none" strike="noStrike">
                          <a:solidFill>
                            <a:srgbClr val="FFFF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⊕</a:t>
                      </a:r>
                      <a:r>
                        <a:rPr lang="zh-TW" sz="2000" b="1" i="0" u="none" strike="noStrik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A</a:t>
                      </a:r>
                    </a:p>
                  </a:txBody>
                  <a:tcPr marL="91450" marR="91450" marT="45725" marB="45725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1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0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0</a:t>
                      </a:r>
                    </a:p>
                  </a:txBody>
                  <a:tcPr marL="91450" marR="91450" marT="45725" marB="45725"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/>
                        <a:t>1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None/>
                      </a:pPr>
                      <a:r>
                        <a:rPr lang="zh-TW" sz="2800" dirty="0"/>
                        <a:t>1</a:t>
                      </a: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6" name="Shape 166"/>
          <p:cNvSpPr/>
          <p:nvPr/>
        </p:nvSpPr>
        <p:spPr>
          <a:xfrm>
            <a:off x="5560543" y="161880"/>
            <a:ext cx="3221779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Boolean </a:t>
            </a: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exclusive-OR</a:t>
            </a: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operation</a:t>
            </a:r>
          </a:p>
        </p:txBody>
      </p:sp>
      <p:sp>
        <p:nvSpPr>
          <p:cNvPr id="167" name="Shape 167"/>
          <p:cNvSpPr/>
          <p:nvPr/>
        </p:nvSpPr>
        <p:spPr>
          <a:xfrm>
            <a:off x="2" y="3447881"/>
            <a:ext cx="9144000" cy="12843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危險的對稱式密碼::XOR ciphers</a:t>
            </a:r>
          </a:p>
        </p:txBody>
      </p:sp>
      <p:sp>
        <p:nvSpPr>
          <p:cNvPr id="168" name="Shape 168"/>
          <p:cNvSpPr/>
          <p:nvPr/>
        </p:nvSpPr>
        <p:spPr>
          <a:xfrm>
            <a:off x="2" y="161880"/>
            <a:ext cx="4693914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使用XOR 邏輯運算建構簡易的密碼(容易被破)</a:t>
            </a:r>
          </a:p>
        </p:txBody>
      </p:sp>
      <p:sp>
        <p:nvSpPr>
          <p:cNvPr id="169" name="Shape 169"/>
          <p:cNvSpPr/>
          <p:nvPr/>
        </p:nvSpPr>
        <p:spPr>
          <a:xfrm>
            <a:off x="128356" y="5612596"/>
            <a:ext cx="4394152" cy="92333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a=</a:t>
            </a: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0b</a:t>
            </a: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01010111011010010110101101101001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k=</a:t>
            </a:r>
            <a:r>
              <a:rPr lang="zh-TW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0b</a:t>
            </a: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11110011111100111111001111110011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bin(a^k)</a:t>
            </a:r>
          </a:p>
        </p:txBody>
      </p:sp>
      <p:sp>
        <p:nvSpPr>
          <p:cNvPr id="170" name="Shape 170"/>
          <p:cNvSpPr/>
          <p:nvPr/>
        </p:nvSpPr>
        <p:spPr>
          <a:xfrm>
            <a:off x="2245479" y="4912222"/>
            <a:ext cx="2257349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bin(0b1111 ^ 0b1111)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128356" y="4864105"/>
            <a:ext cx="2117123" cy="49427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173355" algn="l" rtl="0">
              <a:lnSpc>
                <a:spcPct val="90000"/>
              </a:lnSpc>
              <a:spcBef>
                <a:spcPts val="0"/>
              </a:spcBef>
              <a:buClr>
                <a:srgbClr val="FFFF00"/>
              </a:buClr>
              <a:buSzPts val="2730"/>
              <a:buFont typeface="Calibri"/>
              <a:buNone/>
            </a:pPr>
            <a:r>
              <a:rPr lang="zh-TW" sz="2730" b="1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python</a:t>
            </a:r>
            <a:r>
              <a:rPr lang="zh-TW" sz="1600" b="1" dirty="0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實作</a:t>
            </a:r>
          </a:p>
        </p:txBody>
      </p:sp>
      <p:sp>
        <p:nvSpPr>
          <p:cNvPr id="172" name="Shape 172"/>
          <p:cNvSpPr/>
          <p:nvPr/>
        </p:nvSpPr>
        <p:spPr>
          <a:xfrm>
            <a:off x="7245388" y="3267917"/>
            <a:ext cx="1755994" cy="92333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 Instruction: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0➔1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1➔0</a:t>
            </a:r>
          </a:p>
        </p:txBody>
      </p:sp>
      <p:sp>
        <p:nvSpPr>
          <p:cNvPr id="173" name="Shape 173"/>
          <p:cNvSpPr/>
          <p:nvPr/>
        </p:nvSpPr>
        <p:spPr>
          <a:xfrm>
            <a:off x="5657924" y="5358375"/>
            <a:ext cx="3174927" cy="646331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作業: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使用XOR運算時做兩整數互換</a:t>
            </a:r>
          </a:p>
        </p:txBody>
      </p:sp>
      <p:sp>
        <p:nvSpPr>
          <p:cNvPr id="174" name="Shape 174"/>
          <p:cNvSpPr/>
          <p:nvPr/>
        </p:nvSpPr>
        <p:spPr>
          <a:xfrm>
            <a:off x="5657924" y="4803095"/>
            <a:ext cx="1429265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= 3     b = 4</a:t>
            </a:r>
          </a:p>
        </p:txBody>
      </p:sp>
      <p:sp>
        <p:nvSpPr>
          <p:cNvPr id="175" name="Shape 175"/>
          <p:cNvSpPr/>
          <p:nvPr/>
        </p:nvSpPr>
        <p:spPr>
          <a:xfrm>
            <a:off x="6161903" y="5173362"/>
            <a:ext cx="387178" cy="18501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6211330" y="6027302"/>
            <a:ext cx="387178" cy="185013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5742167" y="6234911"/>
            <a:ext cx="1429265" cy="36933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= 4     b =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hape 18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4737" b="7136"/>
          <a:stretch/>
        </p:blipFill>
        <p:spPr>
          <a:xfrm>
            <a:off x="628650" y="2067697"/>
            <a:ext cx="7886700" cy="376469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/>
          <p:nvPr/>
        </p:nvSpPr>
        <p:spPr>
          <a:xfrm>
            <a:off x="296210" y="1360012"/>
            <a:ext cx="8028395" cy="40011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“wiki” ➔ (01010111 01101001 01101011 01101001 in 8-bit ASCII)</a:t>
            </a:r>
          </a:p>
        </p:txBody>
      </p:sp>
      <p:sp>
        <p:nvSpPr>
          <p:cNvPr id="184" name="Shape 184"/>
          <p:cNvSpPr/>
          <p:nvPr/>
        </p:nvSpPr>
        <p:spPr>
          <a:xfrm>
            <a:off x="0" y="0"/>
            <a:ext cx="9144000" cy="11176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rgbClr val="7F6000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32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危險的對稱式密碼:: </a:t>
            </a:r>
            <a:r>
              <a:rPr lang="zh-TW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XOR cipher</a:t>
            </a:r>
            <a:br>
              <a:rPr lang="zh-TW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https://en.wikipedia.org/wiki/XOR_cipher</a:t>
            </a:r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l="19990" t="39640" r="51538" b="46960"/>
          <a:stretch/>
        </p:blipFill>
        <p:spPr>
          <a:xfrm>
            <a:off x="1452961" y="2002535"/>
            <a:ext cx="6817715" cy="173819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7626448" y="5535055"/>
            <a:ext cx="1396314" cy="1200329"/>
          </a:xfrm>
          <a:prstGeom prst="rect">
            <a:avLst/>
          </a:prstGeom>
          <a:solidFill>
            <a:srgbClr val="E1EFD8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作業解答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&gt;&gt;&gt; a ^= b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&gt;&gt;&gt; b ^= a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&gt;&gt;&gt; a ^= b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468539" y="5403281"/>
            <a:ext cx="1968843" cy="49427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173355" algn="l" rtl="0">
              <a:lnSpc>
                <a:spcPct val="90000"/>
              </a:lnSpc>
              <a:spcBef>
                <a:spcPts val="0"/>
              </a:spcBef>
              <a:buClr>
                <a:srgbClr val="FFFF00"/>
              </a:buClr>
              <a:buSzPts val="2730"/>
              <a:buFont typeface="Calibri"/>
              <a:buNone/>
            </a:pPr>
            <a:r>
              <a:rPr lang="zh-TW" sz="273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python實作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99137" y="187608"/>
            <a:ext cx="4552949" cy="65262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400" dirty="0"/>
              <a:t>#!/</a:t>
            </a:r>
            <a:r>
              <a:rPr lang="en-US" altLang="zh-TW" sz="1400" dirty="0" err="1"/>
              <a:t>usr</a:t>
            </a:r>
            <a:r>
              <a:rPr lang="en-US" altLang="zh-TW" sz="1400" dirty="0"/>
              <a:t>/bin/python </a:t>
            </a:r>
          </a:p>
          <a:p>
            <a:pPr marL="0" indent="0">
              <a:buNone/>
            </a:pPr>
            <a:r>
              <a:rPr lang="en-US" altLang="zh-TW" sz="1400" dirty="0"/>
              <a:t># -*- coding: UTF-8 -*- 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 err="1"/>
              <a:t>def</a:t>
            </a:r>
            <a:r>
              <a:rPr lang="en-US" altLang="zh-TW" sz="1400" dirty="0"/>
              <a:t> crypt(source, key):</a:t>
            </a:r>
          </a:p>
          <a:p>
            <a:pPr marL="0" indent="0">
              <a:buNone/>
            </a:pPr>
            <a:r>
              <a:rPr lang="en-US" altLang="zh-TW" sz="1400" dirty="0"/>
              <a:t>    from </a:t>
            </a:r>
            <a:r>
              <a:rPr lang="en-US" altLang="zh-TW" sz="1400" dirty="0" err="1"/>
              <a:t>itertools</a:t>
            </a:r>
            <a:r>
              <a:rPr lang="en-US" altLang="zh-TW" sz="1400" dirty="0"/>
              <a:t> import cycle</a:t>
            </a:r>
          </a:p>
          <a:p>
            <a:pPr marL="0" indent="0">
              <a:buNone/>
            </a:pPr>
            <a:r>
              <a:rPr lang="en-US" altLang="zh-TW" sz="1400" dirty="0"/>
              <a:t>    result = ''</a:t>
            </a:r>
          </a:p>
          <a:p>
            <a:pPr marL="0" indent="0">
              <a:buNone/>
            </a:pPr>
            <a:r>
              <a:rPr lang="en-US" altLang="zh-TW" sz="1400" dirty="0"/>
              <a:t>    temp = cycle(key)</a:t>
            </a:r>
          </a:p>
          <a:p>
            <a:pPr marL="0" indent="0">
              <a:buNone/>
            </a:pPr>
            <a:r>
              <a:rPr lang="en-US" altLang="zh-TW" sz="1400" dirty="0"/>
              <a:t>    for </a:t>
            </a:r>
            <a:r>
              <a:rPr lang="en-US" altLang="zh-TW" sz="1400" dirty="0" err="1"/>
              <a:t>ch</a:t>
            </a:r>
            <a:r>
              <a:rPr lang="en-US" altLang="zh-TW" sz="1400" dirty="0"/>
              <a:t> in source:</a:t>
            </a:r>
          </a:p>
          <a:p>
            <a:pPr marL="0" indent="0">
              <a:buNone/>
            </a:pPr>
            <a:r>
              <a:rPr lang="en-US" altLang="zh-TW" sz="1400" dirty="0"/>
              <a:t>        result = result + </a:t>
            </a:r>
            <a:r>
              <a:rPr lang="en-US" altLang="zh-TW" sz="1400" dirty="0" err="1"/>
              <a:t>chr</a:t>
            </a:r>
            <a:r>
              <a:rPr lang="en-US" altLang="zh-TW" sz="1400" dirty="0"/>
              <a:t>(</a:t>
            </a:r>
            <a:r>
              <a:rPr lang="en-US" altLang="zh-TW" sz="1400" dirty="0" err="1"/>
              <a:t>ord</a:t>
            </a:r>
            <a:r>
              <a:rPr lang="en-US" altLang="zh-TW" sz="1400" dirty="0"/>
              <a:t>(</a:t>
            </a:r>
            <a:r>
              <a:rPr lang="en-US" altLang="zh-TW" sz="1400" dirty="0" err="1"/>
              <a:t>ch</a:t>
            </a:r>
            <a:r>
              <a:rPr lang="en-US" altLang="zh-TW" sz="1400" dirty="0"/>
              <a:t>) ^ </a:t>
            </a:r>
            <a:r>
              <a:rPr lang="en-US" altLang="zh-TW" sz="1400" dirty="0" err="1"/>
              <a:t>ord</a:t>
            </a:r>
            <a:r>
              <a:rPr lang="en-US" altLang="zh-TW" sz="1400" dirty="0"/>
              <a:t>(next(temp)))</a:t>
            </a:r>
          </a:p>
          <a:p>
            <a:pPr marL="0" indent="0">
              <a:buNone/>
            </a:pPr>
            <a:r>
              <a:rPr lang="en-US" altLang="zh-TW" sz="1400" dirty="0"/>
              <a:t>    return result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source = '</a:t>
            </a:r>
            <a:r>
              <a:rPr lang="en-US" altLang="zh-TW" sz="1400" dirty="0" err="1"/>
              <a:t>BreakALLCTF_IknowhowtoXORRRRing</a:t>
            </a:r>
            <a:r>
              <a:rPr lang="en-US" altLang="zh-TW" sz="1400" dirty="0"/>
              <a:t>'</a:t>
            </a:r>
          </a:p>
          <a:p>
            <a:pPr marL="0" indent="0">
              <a:buNone/>
            </a:pPr>
            <a:r>
              <a:rPr lang="en-US" altLang="zh-TW" sz="1400" dirty="0"/>
              <a:t>key = '</a:t>
            </a:r>
            <a:r>
              <a:rPr lang="en-US" altLang="zh-TW" sz="1400" dirty="0" err="1"/>
              <a:t>HappyHackingHigh</a:t>
            </a:r>
            <a:r>
              <a:rPr lang="en-US" altLang="zh-TW" sz="1400" dirty="0"/>
              <a:t>'</a:t>
            </a:r>
          </a:p>
          <a:p>
            <a:pPr marL="0" indent="0">
              <a:buNone/>
            </a:pPr>
            <a:endParaRPr lang="en-US" altLang="zh-TW" sz="1400" dirty="0"/>
          </a:p>
          <a:p>
            <a:pPr marL="0" indent="0">
              <a:buNone/>
            </a:pPr>
            <a:r>
              <a:rPr lang="en-US" altLang="zh-TW" sz="1400" dirty="0"/>
              <a:t>print('</a:t>
            </a:r>
            <a:r>
              <a:rPr lang="zh-TW" altLang="en-US" sz="1400" dirty="0"/>
              <a:t>未加密的明文</a:t>
            </a:r>
            <a:r>
              <a:rPr lang="en-US" altLang="zh-TW" sz="1400" dirty="0"/>
              <a:t>:'+source)</a:t>
            </a:r>
          </a:p>
          <a:p>
            <a:pPr marL="0" indent="0">
              <a:buNone/>
            </a:pPr>
            <a:r>
              <a:rPr lang="en-US" altLang="zh-TW" sz="1400" dirty="0"/>
              <a:t>encrypted = crypt(source, key)</a:t>
            </a:r>
          </a:p>
          <a:p>
            <a:pPr marL="0" indent="0">
              <a:buNone/>
            </a:pPr>
            <a:r>
              <a:rPr lang="en-US" altLang="zh-TW" sz="1400" dirty="0"/>
              <a:t>print('</a:t>
            </a:r>
            <a:r>
              <a:rPr lang="zh-TW" altLang="en-US" sz="1400" dirty="0"/>
              <a:t>加密過的密文</a:t>
            </a:r>
            <a:r>
              <a:rPr lang="en-US" altLang="zh-TW" sz="1400" dirty="0"/>
              <a:t>:'+encrypted)</a:t>
            </a:r>
          </a:p>
          <a:p>
            <a:pPr marL="0" indent="0">
              <a:buNone/>
            </a:pPr>
            <a:r>
              <a:rPr lang="en-US" altLang="zh-TW" sz="1400" dirty="0"/>
              <a:t>decrypted = crypt(encrypted, key)</a:t>
            </a:r>
          </a:p>
          <a:p>
            <a:pPr marL="0" indent="0">
              <a:buNone/>
            </a:pPr>
            <a:r>
              <a:rPr lang="en-US" altLang="zh-TW" sz="1400" dirty="0"/>
              <a:t>print('</a:t>
            </a:r>
            <a:r>
              <a:rPr lang="zh-TW" altLang="en-US" sz="1400" dirty="0"/>
              <a:t>解密過的答案</a:t>
            </a:r>
            <a:r>
              <a:rPr lang="en-US" altLang="zh-TW" sz="1400" dirty="0"/>
              <a:t>:'+decrypted)</a:t>
            </a:r>
          </a:p>
          <a:p>
            <a:pPr marL="0" indent="0">
              <a:buNone/>
            </a:pPr>
            <a:r>
              <a:rPr lang="en-US" altLang="zh-TW" sz="1400" dirty="0"/>
              <a:t>print('</a:t>
            </a:r>
            <a:r>
              <a:rPr lang="zh-TW" altLang="en-US" sz="1400" dirty="0"/>
              <a:t>使用的金鑰</a:t>
            </a:r>
            <a:r>
              <a:rPr lang="en-US" altLang="zh-TW" sz="1400" dirty="0"/>
              <a:t>:'+ key)</a:t>
            </a:r>
            <a:endParaRPr lang="zh-TW" altLang="en-US" sz="1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897" y="4737409"/>
            <a:ext cx="4808453" cy="190156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372" y="402967"/>
            <a:ext cx="2878978" cy="414431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53947" y="87141"/>
            <a:ext cx="2584107" cy="631652"/>
          </a:xfrm>
        </p:spPr>
        <p:txBody>
          <a:bodyPr>
            <a:normAutofit fontScale="90000"/>
          </a:bodyPr>
          <a:lstStyle/>
          <a:p>
            <a:r>
              <a:rPr lang="en-US" altLang="zh-TW" dirty="0" err="1" smtClean="0"/>
              <a:t>Xor</a:t>
            </a:r>
            <a:r>
              <a:rPr lang="zh-TW" altLang="en-US" dirty="0" smtClean="0"/>
              <a:t>加解密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1372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6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6600" b="1">
              <a:solidFill>
                <a:srgbClr val="FFFF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660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非</a:t>
            </a:r>
            <a:r>
              <a:rPr lang="zh-TW" sz="6600" b="1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對稱</a:t>
            </a:r>
            <a:r>
              <a:rPr lang="zh-TW" sz="6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式密碼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r>
              <a:rPr lang="zh-TW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symmetric key algorithms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0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Public</a:t>
            </a:r>
            <a:r>
              <a:rPr lang="zh-TW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-key cryptography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4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RSA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2800" b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ElGamal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2800" b="1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elliptic curve techniques</a:t>
            </a:r>
            <a:r>
              <a:rPr lang="zh-TW" sz="28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271" name="Shape 271"/>
          <p:cNvSpPr/>
          <p:nvPr/>
        </p:nvSpPr>
        <p:spPr>
          <a:xfrm>
            <a:off x="4032935" y="711757"/>
            <a:ext cx="756938" cy="144655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8800" b="1">
                <a:solidFill>
                  <a:srgbClr val="FFFF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</a:p>
        </p:txBody>
      </p:sp>
      <p:sp>
        <p:nvSpPr>
          <p:cNvPr id="272" name="Shape 272"/>
          <p:cNvSpPr/>
          <p:nvPr/>
        </p:nvSpPr>
        <p:spPr>
          <a:xfrm>
            <a:off x="3616412" y="5633266"/>
            <a:ext cx="5412259" cy="3693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r>
              <a:rPr lang="zh-TW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https://en.wikipedia.org/wiki/Public-key_cryptography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1993</Words>
  <Application>Microsoft Office PowerPoint</Application>
  <PresentationFormat>如螢幕大小 (4:3)</PresentationFormat>
  <Paragraphs>321</Paragraphs>
  <Slides>24</Slides>
  <Notes>13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9" baseType="lpstr">
      <vt:lpstr>新細明體</vt:lpstr>
      <vt:lpstr>Arial</vt:lpstr>
      <vt:lpstr>Calibri</vt:lpstr>
      <vt:lpstr>Wingdings</vt:lpstr>
      <vt:lpstr>Office 佈景主題</vt:lpstr>
      <vt:lpstr>現代密碼  快速入門篇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Xor加解密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有許多Hash演算法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https://tlk.io/crypto https://goo.gl/agNyv6</dc:title>
  <dc:creator>ksu</dc:creator>
  <cp:lastModifiedBy>ksu</cp:lastModifiedBy>
  <cp:revision>6</cp:revision>
  <dcterms:modified xsi:type="dcterms:W3CDTF">2018-03-18T13:44:29Z</dcterms:modified>
</cp:coreProperties>
</file>